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Acropolis" panose="020B0604020202020204" charset="-128"/>
      <p:regular r:id="rId19"/>
    </p:embeddedFont>
    <p:embeddedFont>
      <p:font typeface="Advance Black" panose="020B0604020202020204" charset="-128"/>
      <p:regular r:id="rId20"/>
    </p:embeddedFont>
    <p:embeddedFont>
      <p:font typeface="Open Sans" panose="020B0606030504020204" pitchFamily="34" charset="0"/>
      <p:regular r:id="rId21"/>
    </p:embeddedFont>
    <p:embeddedFont>
      <p:font typeface="Open Sans Bold" panose="020B0806030504020204" charset="0"/>
      <p:regular r:id="rId22"/>
    </p:embeddedFont>
    <p:embeddedFont>
      <p:font typeface="Times New Roman MT Condense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483"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TextBox 2"/>
          <p:cNvSpPr txBox="1"/>
          <p:nvPr/>
        </p:nvSpPr>
        <p:spPr>
          <a:xfrm>
            <a:off x="3338160" y="3905989"/>
            <a:ext cx="13471677" cy="2236897"/>
          </a:xfrm>
          <a:prstGeom prst="rect">
            <a:avLst/>
          </a:prstGeom>
        </p:spPr>
        <p:txBody>
          <a:bodyPr lIns="0" tIns="0" rIns="0" bIns="0" rtlCol="0" anchor="t">
            <a:spAutoFit/>
          </a:bodyPr>
          <a:lstStyle/>
          <a:p>
            <a:pPr algn="r">
              <a:lnSpc>
                <a:spcPts val="8506"/>
              </a:lnSpc>
            </a:pPr>
            <a:r>
              <a:rPr lang="en-US" sz="6075">
                <a:solidFill>
                  <a:srgbClr val="D9D9D9"/>
                </a:solidFill>
                <a:latin typeface="Acropolis"/>
                <a:ea typeface="Acropolis"/>
                <a:cs typeface="Acropolis"/>
                <a:sym typeface="Acropolis"/>
              </a:rPr>
              <a:t>Automated Shirt Size Prediction Using Machine Learning and Image Processing</a:t>
            </a:r>
          </a:p>
        </p:txBody>
      </p:sp>
      <p:pic>
        <p:nvPicPr>
          <p:cNvPr id="3" name="Picture 3"/>
          <p:cNvPicPr>
            <a:picLocks noChangeAspect="1"/>
          </p:cNvPicPr>
          <p:nvPr/>
        </p:nvPicPr>
        <p:blipFill>
          <a:blip r:embed="rId2"/>
          <a:stretch>
            <a:fillRect/>
          </a:stretch>
        </p:blipFill>
        <p:spPr>
          <a:xfrm>
            <a:off x="-525100" y="3070809"/>
            <a:ext cx="6301196" cy="4725897"/>
          </a:xfrm>
          <a:prstGeom prst="rect">
            <a:avLst/>
          </a:prstGeom>
        </p:spPr>
      </p:pic>
      <p:sp>
        <p:nvSpPr>
          <p:cNvPr id="4" name="Freeform 4"/>
          <p:cNvSpPr/>
          <p:nvPr/>
        </p:nvSpPr>
        <p:spPr>
          <a:xfrm>
            <a:off x="425932" y="325238"/>
            <a:ext cx="17436137" cy="2164408"/>
          </a:xfrm>
          <a:custGeom>
            <a:avLst/>
            <a:gdLst/>
            <a:ahLst/>
            <a:cxnLst/>
            <a:rect l="l" t="t" r="r" b="b"/>
            <a:pathLst>
              <a:path w="17436137" h="2164408">
                <a:moveTo>
                  <a:pt x="0" y="0"/>
                </a:moveTo>
                <a:lnTo>
                  <a:pt x="17436136" y="0"/>
                </a:lnTo>
                <a:lnTo>
                  <a:pt x="17436136" y="2164408"/>
                </a:lnTo>
                <a:lnTo>
                  <a:pt x="0" y="2164408"/>
                </a:lnTo>
                <a:lnTo>
                  <a:pt x="0" y="0"/>
                </a:lnTo>
                <a:close/>
              </a:path>
            </a:pathLst>
          </a:custGeom>
          <a:blipFill>
            <a:blip r:embed="rId3"/>
            <a:stretch>
              <a:fillRect l="-309"/>
            </a:stretch>
          </a:blipFill>
        </p:spPr>
      </p:sp>
      <p:sp>
        <p:nvSpPr>
          <p:cNvPr id="5" name="TextBox 5"/>
          <p:cNvSpPr txBox="1"/>
          <p:nvPr/>
        </p:nvSpPr>
        <p:spPr>
          <a:xfrm>
            <a:off x="1669346" y="2756346"/>
            <a:ext cx="14949308" cy="515713"/>
          </a:xfrm>
          <a:prstGeom prst="rect">
            <a:avLst/>
          </a:prstGeom>
        </p:spPr>
        <p:txBody>
          <a:bodyPr lIns="0" tIns="0" rIns="0" bIns="0" rtlCol="0" anchor="t">
            <a:spAutoFit/>
          </a:bodyPr>
          <a:lstStyle/>
          <a:p>
            <a:pPr algn="ctr">
              <a:lnSpc>
                <a:spcPts val="4212"/>
              </a:lnSpc>
              <a:spcBef>
                <a:spcPct val="0"/>
              </a:spcBef>
            </a:pPr>
            <a:r>
              <a:rPr lang="en-US" sz="3008">
                <a:solidFill>
                  <a:srgbClr val="D09E5B"/>
                </a:solidFill>
                <a:latin typeface="Open Sans"/>
                <a:ea typeface="Open Sans"/>
                <a:cs typeface="Open Sans"/>
                <a:sym typeface="Open Sans"/>
              </a:rPr>
              <a:t>DEPARTMENT OF COMPUTER SCIENCE AND ENGINEERING(DATA SCIENCE)​</a:t>
            </a:r>
          </a:p>
        </p:txBody>
      </p:sp>
      <p:sp>
        <p:nvSpPr>
          <p:cNvPr id="6" name="TextBox 6"/>
          <p:cNvSpPr txBox="1"/>
          <p:nvPr/>
        </p:nvSpPr>
        <p:spPr>
          <a:xfrm>
            <a:off x="6705600" y="6481690"/>
            <a:ext cx="3566145" cy="649739"/>
          </a:xfrm>
          <a:prstGeom prst="rect">
            <a:avLst/>
          </a:prstGeom>
        </p:spPr>
        <p:txBody>
          <a:bodyPr lIns="0" tIns="0" rIns="0" bIns="0" rtlCol="0" anchor="t">
            <a:spAutoFit/>
          </a:bodyPr>
          <a:lstStyle/>
          <a:p>
            <a:pPr algn="ctr">
              <a:lnSpc>
                <a:spcPts val="4743"/>
              </a:lnSpc>
              <a:spcBef>
                <a:spcPct val="0"/>
              </a:spcBef>
            </a:pPr>
            <a:r>
              <a:rPr lang="en-US" sz="3388" dirty="0">
                <a:solidFill>
                  <a:srgbClr val="D09E5B"/>
                </a:solidFill>
                <a:latin typeface="Times New Roman MT Condensed"/>
                <a:ea typeface="Times New Roman MT Condensed"/>
                <a:cs typeface="Times New Roman MT Condensed"/>
                <a:sym typeface="Times New Roman MT Condensed"/>
              </a:rPr>
              <a:t>Under the Guidance of ​</a:t>
            </a:r>
          </a:p>
        </p:txBody>
      </p:sp>
      <p:sp>
        <p:nvSpPr>
          <p:cNvPr id="7" name="TextBox 7"/>
          <p:cNvSpPr txBox="1"/>
          <p:nvPr/>
        </p:nvSpPr>
        <p:spPr>
          <a:xfrm>
            <a:off x="6862544" y="7001376"/>
            <a:ext cx="3119656" cy="538224"/>
          </a:xfrm>
          <a:prstGeom prst="rect">
            <a:avLst/>
          </a:prstGeom>
        </p:spPr>
        <p:txBody>
          <a:bodyPr wrap="square" lIns="0" tIns="0" rIns="0" bIns="0" rtlCol="0" anchor="t">
            <a:spAutoFit/>
          </a:bodyPr>
          <a:lstStyle/>
          <a:p>
            <a:pPr algn="ctr">
              <a:lnSpc>
                <a:spcPts val="4437"/>
              </a:lnSpc>
              <a:spcBef>
                <a:spcPct val="0"/>
              </a:spcBef>
            </a:pPr>
            <a:r>
              <a:rPr lang="en-US" sz="3169" dirty="0">
                <a:gradFill>
                  <a:gsLst>
                    <a:gs pos="0">
                      <a:srgbClr val="A6A6A6">
                        <a:alpha val="100000"/>
                      </a:srgbClr>
                    </a:gs>
                    <a:gs pos="100000">
                      <a:srgbClr val="FFFFFF">
                        <a:alpha val="100000"/>
                      </a:srgbClr>
                    </a:gs>
                  </a:gsLst>
                  <a:lin ang="0"/>
                </a:gradFill>
                <a:latin typeface="Times New Roman MT Condensed"/>
                <a:ea typeface="Times New Roman MT Condensed"/>
                <a:cs typeface="Times New Roman MT Condensed"/>
                <a:sym typeface="Times New Roman MT Condensed"/>
              </a:rPr>
              <a:t>Dr. Revathi Durgam</a:t>
            </a:r>
          </a:p>
        </p:txBody>
      </p:sp>
      <p:sp>
        <p:nvSpPr>
          <p:cNvPr id="8" name="TextBox 8"/>
          <p:cNvSpPr txBox="1"/>
          <p:nvPr/>
        </p:nvSpPr>
        <p:spPr>
          <a:xfrm>
            <a:off x="14624664" y="6481690"/>
            <a:ext cx="2063136" cy="647613"/>
          </a:xfrm>
          <a:prstGeom prst="rect">
            <a:avLst/>
          </a:prstGeom>
        </p:spPr>
        <p:txBody>
          <a:bodyPr wrap="square" lIns="0" tIns="0" rIns="0" bIns="0" rtlCol="0" anchor="t">
            <a:spAutoFit/>
          </a:bodyPr>
          <a:lstStyle/>
          <a:p>
            <a:pPr algn="ctr">
              <a:lnSpc>
                <a:spcPts val="5319"/>
              </a:lnSpc>
              <a:spcBef>
                <a:spcPct val="0"/>
              </a:spcBef>
            </a:pPr>
            <a:r>
              <a:rPr lang="en-US" sz="3799" dirty="0">
                <a:gradFill>
                  <a:gsLst>
                    <a:gs pos="0">
                      <a:srgbClr val="A6A6A6">
                        <a:alpha val="100000"/>
                      </a:srgbClr>
                    </a:gs>
                    <a:gs pos="100000">
                      <a:srgbClr val="FFFFFF">
                        <a:alpha val="100000"/>
                      </a:srgbClr>
                    </a:gs>
                  </a:gsLst>
                  <a:lin ang="0"/>
                </a:gradFill>
                <a:latin typeface="Times New Roman MT Condensed"/>
                <a:ea typeface="Times New Roman MT Condensed"/>
                <a:cs typeface="Times New Roman MT Condensed"/>
                <a:sym typeface="Times New Roman MT Condensed"/>
              </a:rPr>
              <a:t>Team : B1</a:t>
            </a:r>
          </a:p>
        </p:txBody>
      </p:sp>
      <p:sp>
        <p:nvSpPr>
          <p:cNvPr id="9" name="TextBox 9"/>
          <p:cNvSpPr txBox="1"/>
          <p:nvPr/>
        </p:nvSpPr>
        <p:spPr>
          <a:xfrm>
            <a:off x="11506201" y="7242926"/>
            <a:ext cx="6127762" cy="2448093"/>
          </a:xfrm>
          <a:prstGeom prst="rect">
            <a:avLst/>
          </a:prstGeom>
        </p:spPr>
        <p:txBody>
          <a:bodyPr wrap="square" lIns="0" tIns="0" rIns="0" bIns="0" rtlCol="0" anchor="t">
            <a:spAutoFit/>
          </a:bodyPr>
          <a:lstStyle/>
          <a:p>
            <a:pPr algn="ctr">
              <a:lnSpc>
                <a:spcPts val="4725"/>
              </a:lnSpc>
            </a:pPr>
            <a:r>
              <a:rPr lang="en-US" sz="3375" dirty="0">
                <a:solidFill>
                  <a:srgbClr val="D09E5B"/>
                </a:solidFill>
                <a:latin typeface="Times New Roman MT Condensed"/>
                <a:ea typeface="Times New Roman MT Condensed"/>
                <a:cs typeface="Times New Roman MT Condensed"/>
                <a:sym typeface="Times New Roman MT Condensed"/>
              </a:rPr>
              <a:t>A. Venkatesh         225U1A6701</a:t>
            </a:r>
          </a:p>
          <a:p>
            <a:pPr algn="ctr">
              <a:lnSpc>
                <a:spcPts val="4725"/>
              </a:lnSpc>
            </a:pPr>
            <a:r>
              <a:rPr lang="en-US" sz="3375" dirty="0">
                <a:solidFill>
                  <a:srgbClr val="D09E5B"/>
                </a:solidFill>
                <a:latin typeface="Times New Roman MT Condensed"/>
                <a:ea typeface="Times New Roman MT Condensed"/>
                <a:cs typeface="Times New Roman MT Condensed"/>
                <a:sym typeface="Times New Roman MT Condensed"/>
              </a:rPr>
              <a:t>Pavan Kalyan      225U1A6733</a:t>
            </a:r>
          </a:p>
          <a:p>
            <a:pPr algn="ctr">
              <a:lnSpc>
                <a:spcPts val="4725"/>
              </a:lnSpc>
            </a:pPr>
            <a:r>
              <a:rPr lang="en-US" sz="3375" dirty="0">
                <a:solidFill>
                  <a:srgbClr val="D09E5B"/>
                </a:solidFill>
                <a:latin typeface="Times New Roman MT Condensed"/>
                <a:ea typeface="Times New Roman MT Condensed"/>
                <a:cs typeface="Times New Roman MT Condensed"/>
                <a:sym typeface="Times New Roman MT Condensed"/>
              </a:rPr>
              <a:t>Tharun                 225U1A6743</a:t>
            </a:r>
          </a:p>
          <a:p>
            <a:pPr algn="ctr">
              <a:lnSpc>
                <a:spcPts val="4725"/>
              </a:lnSpc>
              <a:spcBef>
                <a:spcPct val="0"/>
              </a:spcBef>
            </a:pPr>
            <a:r>
              <a:rPr lang="en-US" sz="3375" dirty="0">
                <a:solidFill>
                  <a:srgbClr val="D09E5B"/>
                </a:solidFill>
                <a:latin typeface="Times New Roman MT Condensed"/>
                <a:ea typeface="Times New Roman MT Condensed"/>
                <a:cs typeface="Times New Roman MT Condensed"/>
                <a:sym typeface="Times New Roman MT Condensed"/>
              </a:rPr>
              <a:t>P. Pavan Kumar   235U5A6705</a:t>
            </a:r>
          </a:p>
        </p:txBody>
      </p:sp>
      <p:sp>
        <p:nvSpPr>
          <p:cNvPr id="10" name="TextBox 10"/>
          <p:cNvSpPr txBox="1"/>
          <p:nvPr/>
        </p:nvSpPr>
        <p:spPr>
          <a:xfrm>
            <a:off x="8290926" y="3491134"/>
            <a:ext cx="2453274" cy="440185"/>
          </a:xfrm>
          <a:prstGeom prst="rect">
            <a:avLst/>
          </a:prstGeom>
        </p:spPr>
        <p:txBody>
          <a:bodyPr wrap="square" lIns="0" tIns="0" rIns="0" bIns="0" rtlCol="0" anchor="t">
            <a:spAutoFit/>
          </a:bodyPr>
          <a:lstStyle/>
          <a:p>
            <a:pPr algn="ctr">
              <a:lnSpc>
                <a:spcPts val="3623"/>
              </a:lnSpc>
              <a:spcBef>
                <a:spcPct val="0"/>
              </a:spcBef>
            </a:pPr>
            <a:r>
              <a:rPr lang="en-US" sz="2588" dirty="0">
                <a:solidFill>
                  <a:srgbClr val="D09E5B"/>
                </a:solidFill>
                <a:latin typeface="Times New Roman MT Condensed"/>
                <a:ea typeface="Times New Roman MT Condensed"/>
                <a:cs typeface="Times New Roman MT Condensed"/>
                <a:sym typeface="Times New Roman MT Condensed"/>
              </a:rPr>
              <a:t>Major Project 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Freeform 2"/>
          <p:cNvSpPr/>
          <p:nvPr/>
        </p:nvSpPr>
        <p:spPr>
          <a:xfrm>
            <a:off x="1186587" y="2780434"/>
            <a:ext cx="16072713" cy="6730033"/>
          </a:xfrm>
          <a:custGeom>
            <a:avLst/>
            <a:gdLst/>
            <a:ahLst/>
            <a:cxnLst/>
            <a:rect l="l" t="t" r="r" b="b"/>
            <a:pathLst>
              <a:path w="16072713" h="6730033">
                <a:moveTo>
                  <a:pt x="0" y="0"/>
                </a:moveTo>
                <a:lnTo>
                  <a:pt x="16072713" y="0"/>
                </a:lnTo>
                <a:lnTo>
                  <a:pt x="16072713" y="6730033"/>
                </a:lnTo>
                <a:lnTo>
                  <a:pt x="0" y="6730033"/>
                </a:lnTo>
                <a:lnTo>
                  <a:pt x="0" y="0"/>
                </a:lnTo>
                <a:close/>
              </a:path>
            </a:pathLst>
          </a:custGeom>
          <a:blipFill>
            <a:blip r:embed="rId2"/>
            <a:stretch>
              <a:fillRect t="-74737" b="-64082"/>
            </a:stretch>
          </a:blipFill>
        </p:spPr>
      </p:sp>
      <p:sp>
        <p:nvSpPr>
          <p:cNvPr id="3" name="TextBox 3"/>
          <p:cNvSpPr txBox="1"/>
          <p:nvPr/>
        </p:nvSpPr>
        <p:spPr>
          <a:xfrm>
            <a:off x="5549565" y="1103156"/>
            <a:ext cx="8287260" cy="1150983"/>
          </a:xfrm>
          <a:prstGeom prst="rect">
            <a:avLst/>
          </a:prstGeom>
        </p:spPr>
        <p:txBody>
          <a:bodyPr lIns="0" tIns="0" rIns="0" bIns="0" rtlCol="0" anchor="t">
            <a:spAutoFit/>
          </a:bodyPr>
          <a:lstStyle/>
          <a:p>
            <a:pPr algn="l">
              <a:lnSpc>
                <a:spcPts val="8385"/>
              </a:lnSpc>
            </a:pPr>
            <a:r>
              <a:rPr lang="en-US" sz="5989">
                <a:solidFill>
                  <a:srgbClr val="D09E5B"/>
                </a:solidFill>
                <a:latin typeface="Advance Black"/>
                <a:ea typeface="Advance Black"/>
                <a:cs typeface="Advance Black"/>
                <a:sym typeface="Advance Black"/>
              </a:rPr>
              <a:t>Component based Flow</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Freeform 2"/>
          <p:cNvSpPr/>
          <p:nvPr/>
        </p:nvSpPr>
        <p:spPr>
          <a:xfrm>
            <a:off x="9990836" y="210178"/>
            <a:ext cx="7613221" cy="9866644"/>
          </a:xfrm>
          <a:custGeom>
            <a:avLst/>
            <a:gdLst/>
            <a:ahLst/>
            <a:cxnLst/>
            <a:rect l="l" t="t" r="r" b="b"/>
            <a:pathLst>
              <a:path w="7613221" h="9866644">
                <a:moveTo>
                  <a:pt x="0" y="0"/>
                </a:moveTo>
                <a:lnTo>
                  <a:pt x="7613222" y="0"/>
                </a:lnTo>
                <a:lnTo>
                  <a:pt x="7613222" y="9866644"/>
                </a:lnTo>
                <a:lnTo>
                  <a:pt x="0" y="9866644"/>
                </a:lnTo>
                <a:lnTo>
                  <a:pt x="0" y="0"/>
                </a:lnTo>
                <a:close/>
              </a:path>
            </a:pathLst>
          </a:custGeom>
          <a:blipFill>
            <a:blip r:embed="rId2"/>
            <a:stretch>
              <a:fillRect t="-2539"/>
            </a:stretch>
          </a:blipFill>
        </p:spPr>
      </p:sp>
      <p:sp>
        <p:nvSpPr>
          <p:cNvPr id="3" name="TextBox 3"/>
          <p:cNvSpPr txBox="1"/>
          <p:nvPr/>
        </p:nvSpPr>
        <p:spPr>
          <a:xfrm>
            <a:off x="1028700" y="828675"/>
            <a:ext cx="4972994" cy="1035230"/>
          </a:xfrm>
          <a:prstGeom prst="rect">
            <a:avLst/>
          </a:prstGeom>
        </p:spPr>
        <p:txBody>
          <a:bodyPr lIns="0" tIns="0" rIns="0" bIns="0" rtlCol="0" anchor="t">
            <a:spAutoFit/>
          </a:bodyPr>
          <a:lstStyle/>
          <a:p>
            <a:pPr algn="l">
              <a:lnSpc>
                <a:spcPts val="7672"/>
              </a:lnSpc>
            </a:pPr>
            <a:r>
              <a:rPr lang="en-US" sz="5480">
                <a:solidFill>
                  <a:srgbClr val="D09E5B"/>
                </a:solidFill>
                <a:latin typeface="Acropolis"/>
                <a:ea typeface="Acropolis"/>
                <a:cs typeface="Acropolis"/>
                <a:sym typeface="Acropolis"/>
              </a:rPr>
              <a:t>UML DIAGRAMS</a:t>
            </a:r>
          </a:p>
        </p:txBody>
      </p:sp>
      <p:sp>
        <p:nvSpPr>
          <p:cNvPr id="4" name="TextBox 4"/>
          <p:cNvSpPr txBox="1"/>
          <p:nvPr/>
        </p:nvSpPr>
        <p:spPr>
          <a:xfrm>
            <a:off x="1703577" y="3589136"/>
            <a:ext cx="8287260" cy="1853338"/>
          </a:xfrm>
          <a:prstGeom prst="rect">
            <a:avLst/>
          </a:prstGeom>
        </p:spPr>
        <p:txBody>
          <a:bodyPr lIns="0" tIns="0" rIns="0" bIns="0" rtlCol="0" anchor="t">
            <a:spAutoFit/>
          </a:bodyPr>
          <a:lstStyle/>
          <a:p>
            <a:pPr algn="l">
              <a:lnSpc>
                <a:spcPts val="13525"/>
              </a:lnSpc>
            </a:pPr>
            <a:r>
              <a:rPr lang="en-US" sz="9661">
                <a:solidFill>
                  <a:srgbClr val="D09E5B"/>
                </a:solidFill>
                <a:latin typeface="Advance Black"/>
                <a:ea typeface="Advance Black"/>
                <a:cs typeface="Advance Black"/>
                <a:sym typeface="Advance Black"/>
              </a:rPr>
              <a:t>Class Diagram</a:t>
            </a:r>
          </a:p>
        </p:txBody>
      </p:sp>
      <p:sp>
        <p:nvSpPr>
          <p:cNvPr id="5" name="AutoShape 5"/>
          <p:cNvSpPr/>
          <p:nvPr/>
        </p:nvSpPr>
        <p:spPr>
          <a:xfrm>
            <a:off x="1028700" y="2247823"/>
            <a:ext cx="4553244" cy="0"/>
          </a:xfrm>
          <a:prstGeom prst="line">
            <a:avLst/>
          </a:prstGeom>
          <a:ln w="66675" cap="flat">
            <a:solidFill>
              <a:srgbClr val="D09E5B"/>
            </a:solidFill>
            <a:prstDash val="solid"/>
            <a:headEnd type="none" w="sm" len="sm"/>
            <a:tailEnd type="none" w="sm" len="sm"/>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Freeform 2"/>
          <p:cNvSpPr/>
          <p:nvPr/>
        </p:nvSpPr>
        <p:spPr>
          <a:xfrm>
            <a:off x="1837158" y="1618095"/>
            <a:ext cx="14613684" cy="8196539"/>
          </a:xfrm>
          <a:custGeom>
            <a:avLst/>
            <a:gdLst/>
            <a:ahLst/>
            <a:cxnLst/>
            <a:rect l="l" t="t" r="r" b="b"/>
            <a:pathLst>
              <a:path w="14613684" h="8196539">
                <a:moveTo>
                  <a:pt x="0" y="0"/>
                </a:moveTo>
                <a:lnTo>
                  <a:pt x="14613684" y="0"/>
                </a:lnTo>
                <a:lnTo>
                  <a:pt x="14613684" y="8196539"/>
                </a:lnTo>
                <a:lnTo>
                  <a:pt x="0" y="8196539"/>
                </a:lnTo>
                <a:lnTo>
                  <a:pt x="0" y="0"/>
                </a:lnTo>
                <a:close/>
              </a:path>
            </a:pathLst>
          </a:custGeom>
          <a:blipFill>
            <a:blip r:embed="rId2"/>
            <a:stretch>
              <a:fillRect l="-229" t="-5278" b="-824"/>
            </a:stretch>
          </a:blipFill>
        </p:spPr>
      </p:sp>
      <p:sp>
        <p:nvSpPr>
          <p:cNvPr id="3" name="TextBox 3"/>
          <p:cNvSpPr txBox="1"/>
          <p:nvPr/>
        </p:nvSpPr>
        <p:spPr>
          <a:xfrm>
            <a:off x="6364984" y="175920"/>
            <a:ext cx="5558032" cy="1152525"/>
          </a:xfrm>
          <a:prstGeom prst="rect">
            <a:avLst/>
          </a:prstGeom>
        </p:spPr>
        <p:txBody>
          <a:bodyPr lIns="0" tIns="0" rIns="0" bIns="0" rtlCol="0" anchor="t">
            <a:spAutoFit/>
          </a:bodyPr>
          <a:lstStyle/>
          <a:p>
            <a:pPr algn="l">
              <a:lnSpc>
                <a:spcPts val="8400"/>
              </a:lnSpc>
            </a:pPr>
            <a:r>
              <a:rPr lang="en-US" sz="6000">
                <a:solidFill>
                  <a:srgbClr val="D09E5B"/>
                </a:solidFill>
                <a:latin typeface="Advance Black"/>
                <a:ea typeface="Advance Black"/>
                <a:cs typeface="Advance Black"/>
                <a:sym typeface="Advance Black"/>
              </a:rPr>
              <a:t>Activity Diagram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Freeform 2"/>
          <p:cNvSpPr/>
          <p:nvPr/>
        </p:nvSpPr>
        <p:spPr>
          <a:xfrm>
            <a:off x="5743902" y="234841"/>
            <a:ext cx="11881776" cy="9817317"/>
          </a:xfrm>
          <a:custGeom>
            <a:avLst/>
            <a:gdLst/>
            <a:ahLst/>
            <a:cxnLst/>
            <a:rect l="l" t="t" r="r" b="b"/>
            <a:pathLst>
              <a:path w="11881776" h="9817317">
                <a:moveTo>
                  <a:pt x="0" y="0"/>
                </a:moveTo>
                <a:lnTo>
                  <a:pt x="11881776" y="0"/>
                </a:lnTo>
                <a:lnTo>
                  <a:pt x="11881776" y="9817318"/>
                </a:lnTo>
                <a:lnTo>
                  <a:pt x="0" y="9817318"/>
                </a:lnTo>
                <a:lnTo>
                  <a:pt x="0" y="0"/>
                </a:lnTo>
                <a:close/>
              </a:path>
            </a:pathLst>
          </a:custGeom>
          <a:blipFill>
            <a:blip r:embed="rId2"/>
            <a:stretch>
              <a:fillRect/>
            </a:stretch>
          </a:blipFill>
        </p:spPr>
      </p:sp>
      <p:sp>
        <p:nvSpPr>
          <p:cNvPr id="3" name="TextBox 3"/>
          <p:cNvSpPr txBox="1"/>
          <p:nvPr/>
        </p:nvSpPr>
        <p:spPr>
          <a:xfrm>
            <a:off x="811329" y="3350173"/>
            <a:ext cx="4504040" cy="3320729"/>
          </a:xfrm>
          <a:prstGeom prst="rect">
            <a:avLst/>
          </a:prstGeom>
        </p:spPr>
        <p:txBody>
          <a:bodyPr lIns="0" tIns="0" rIns="0" bIns="0" rtlCol="0" anchor="t">
            <a:spAutoFit/>
          </a:bodyPr>
          <a:lstStyle/>
          <a:p>
            <a:pPr algn="l">
              <a:lnSpc>
                <a:spcPts val="12625"/>
              </a:lnSpc>
            </a:pPr>
            <a:r>
              <a:rPr lang="en-US" sz="9018">
                <a:solidFill>
                  <a:srgbClr val="D09E5B"/>
                </a:solidFill>
                <a:latin typeface="Advance Black"/>
                <a:ea typeface="Advance Black"/>
                <a:cs typeface="Advance Black"/>
                <a:sym typeface="Advance Black"/>
              </a:rPr>
              <a:t>UseCase Diagram</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Freeform 2"/>
          <p:cNvSpPr/>
          <p:nvPr/>
        </p:nvSpPr>
        <p:spPr>
          <a:xfrm>
            <a:off x="1583008" y="1847282"/>
            <a:ext cx="15121985" cy="7949334"/>
          </a:xfrm>
          <a:custGeom>
            <a:avLst/>
            <a:gdLst/>
            <a:ahLst/>
            <a:cxnLst/>
            <a:rect l="l" t="t" r="r" b="b"/>
            <a:pathLst>
              <a:path w="15121985" h="7949334">
                <a:moveTo>
                  <a:pt x="0" y="0"/>
                </a:moveTo>
                <a:lnTo>
                  <a:pt x="15121984" y="0"/>
                </a:lnTo>
                <a:lnTo>
                  <a:pt x="15121984" y="7949334"/>
                </a:lnTo>
                <a:lnTo>
                  <a:pt x="0" y="7949334"/>
                </a:lnTo>
                <a:lnTo>
                  <a:pt x="0" y="0"/>
                </a:lnTo>
                <a:close/>
              </a:path>
            </a:pathLst>
          </a:custGeom>
          <a:blipFill>
            <a:blip r:embed="rId2"/>
            <a:stretch>
              <a:fillRect t="-6290"/>
            </a:stretch>
          </a:blipFill>
        </p:spPr>
      </p:sp>
      <p:sp>
        <p:nvSpPr>
          <p:cNvPr id="3" name="TextBox 3"/>
          <p:cNvSpPr txBox="1"/>
          <p:nvPr/>
        </p:nvSpPr>
        <p:spPr>
          <a:xfrm>
            <a:off x="6364984" y="175920"/>
            <a:ext cx="6266581" cy="1152525"/>
          </a:xfrm>
          <a:prstGeom prst="rect">
            <a:avLst/>
          </a:prstGeom>
        </p:spPr>
        <p:txBody>
          <a:bodyPr lIns="0" tIns="0" rIns="0" bIns="0" rtlCol="0" anchor="t">
            <a:spAutoFit/>
          </a:bodyPr>
          <a:lstStyle/>
          <a:p>
            <a:pPr algn="l">
              <a:lnSpc>
                <a:spcPts val="8400"/>
              </a:lnSpc>
            </a:pPr>
            <a:r>
              <a:rPr lang="en-US" sz="6000">
                <a:solidFill>
                  <a:srgbClr val="D09E5B"/>
                </a:solidFill>
                <a:latin typeface="Advance Black"/>
                <a:ea typeface="Advance Black"/>
                <a:cs typeface="Advance Black"/>
                <a:sym typeface="Advance Black"/>
              </a:rPr>
              <a:t>Sequence Diagram</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TextBox 2"/>
          <p:cNvSpPr txBox="1"/>
          <p:nvPr/>
        </p:nvSpPr>
        <p:spPr>
          <a:xfrm>
            <a:off x="3729070" y="1276979"/>
            <a:ext cx="8518650" cy="1327150"/>
          </a:xfrm>
          <a:prstGeom prst="rect">
            <a:avLst/>
          </a:prstGeom>
        </p:spPr>
        <p:txBody>
          <a:bodyPr lIns="0" tIns="0" rIns="0" bIns="0" rtlCol="0" anchor="t">
            <a:spAutoFit/>
          </a:bodyPr>
          <a:lstStyle/>
          <a:p>
            <a:pPr algn="l">
              <a:lnSpc>
                <a:spcPts val="9799"/>
              </a:lnSpc>
            </a:pPr>
            <a:r>
              <a:rPr lang="en-US" sz="6999">
                <a:solidFill>
                  <a:srgbClr val="D09E5B"/>
                </a:solidFill>
                <a:latin typeface="Acropolis"/>
                <a:ea typeface="Acropolis"/>
                <a:cs typeface="Acropolis"/>
                <a:sym typeface="Acropolis"/>
              </a:rPr>
              <a:t>MODULE DESCRIPTIONS</a:t>
            </a:r>
          </a:p>
        </p:txBody>
      </p:sp>
      <p:grpSp>
        <p:nvGrpSpPr>
          <p:cNvPr id="3" name="Group 3"/>
          <p:cNvGrpSpPr/>
          <p:nvPr/>
        </p:nvGrpSpPr>
        <p:grpSpPr>
          <a:xfrm>
            <a:off x="17526000" y="2781300"/>
            <a:ext cx="533400" cy="5636810"/>
            <a:chOff x="0" y="0"/>
            <a:chExt cx="375273" cy="2056324"/>
          </a:xfrm>
        </p:grpSpPr>
        <p:sp>
          <p:nvSpPr>
            <p:cNvPr id="4" name="Freeform 4"/>
            <p:cNvSpPr/>
            <p:nvPr/>
          </p:nvSpPr>
          <p:spPr>
            <a:xfrm>
              <a:off x="0" y="0"/>
              <a:ext cx="375273" cy="2056324"/>
            </a:xfrm>
            <a:custGeom>
              <a:avLst/>
              <a:gdLst/>
              <a:ahLst/>
              <a:cxnLst/>
              <a:rect l="l" t="t" r="r" b="b"/>
              <a:pathLst>
                <a:path w="375273" h="2056324">
                  <a:moveTo>
                    <a:pt x="0" y="0"/>
                  </a:moveTo>
                  <a:lnTo>
                    <a:pt x="375273" y="0"/>
                  </a:lnTo>
                  <a:lnTo>
                    <a:pt x="375273" y="2056324"/>
                  </a:lnTo>
                  <a:lnTo>
                    <a:pt x="0" y="2056324"/>
                  </a:lnTo>
                  <a:close/>
                </a:path>
              </a:pathLst>
            </a:custGeom>
            <a:gradFill rotWithShape="1">
              <a:gsLst>
                <a:gs pos="0">
                  <a:srgbClr val="A6A6A6">
                    <a:alpha val="100000"/>
                  </a:srgbClr>
                </a:gs>
                <a:gs pos="100000">
                  <a:srgbClr val="FFFFFF">
                    <a:alpha val="100000"/>
                  </a:srgbClr>
                </a:gs>
              </a:gsLst>
              <a:lin ang="0"/>
            </a:gradFill>
          </p:spPr>
        </p:sp>
      </p:grpSp>
      <p:sp>
        <p:nvSpPr>
          <p:cNvPr id="5" name="AutoShape 5"/>
          <p:cNvSpPr/>
          <p:nvPr/>
        </p:nvSpPr>
        <p:spPr>
          <a:xfrm>
            <a:off x="12711976" y="1123950"/>
            <a:ext cx="5576024" cy="0"/>
          </a:xfrm>
          <a:prstGeom prst="line">
            <a:avLst/>
          </a:prstGeom>
          <a:ln w="190500" cap="flat">
            <a:gradFill>
              <a:gsLst>
                <a:gs pos="0">
                  <a:srgbClr val="A6A6A6">
                    <a:alpha val="100000"/>
                  </a:srgbClr>
                </a:gs>
                <a:gs pos="100000">
                  <a:srgbClr val="FFFFFF">
                    <a:alpha val="100000"/>
                  </a:srgbClr>
                </a:gs>
              </a:gsLst>
              <a:lin ang="0"/>
            </a:gradFill>
            <a:prstDash val="solid"/>
            <a:headEnd type="none" w="sm" len="sm"/>
            <a:tailEnd type="none" w="sm" len="sm"/>
          </a:ln>
        </p:spPr>
      </p:sp>
      <p:sp>
        <p:nvSpPr>
          <p:cNvPr id="6" name="TextBox 6"/>
          <p:cNvSpPr txBox="1"/>
          <p:nvPr/>
        </p:nvSpPr>
        <p:spPr>
          <a:xfrm>
            <a:off x="1888894" y="3371451"/>
            <a:ext cx="14228341" cy="5839737"/>
          </a:xfrm>
          <a:prstGeom prst="rect">
            <a:avLst/>
          </a:prstGeom>
        </p:spPr>
        <p:txBody>
          <a:bodyPr lIns="0" tIns="0" rIns="0" bIns="0" rtlCol="0" anchor="t">
            <a:spAutoFit/>
          </a:bodyPr>
          <a:lstStyle/>
          <a:p>
            <a:pPr marL="478022" lvl="1" indent="-239011" algn="l">
              <a:lnSpc>
                <a:spcPts val="3099"/>
              </a:lnSpc>
              <a:buFont typeface="Arial"/>
              <a:buChar char="•"/>
            </a:pPr>
            <a:r>
              <a:rPr lang="en-US" sz="2214" b="1">
                <a:solidFill>
                  <a:srgbClr val="D9D9D9"/>
                </a:solidFill>
                <a:latin typeface="Open Sans Bold"/>
                <a:ea typeface="Open Sans Bold"/>
                <a:cs typeface="Open Sans Bold"/>
                <a:sym typeface="Open Sans Bold"/>
              </a:rPr>
              <a:t>Image Input Module</a:t>
            </a:r>
          </a:p>
          <a:p>
            <a:pPr algn="l">
              <a:lnSpc>
                <a:spcPts val="3099"/>
              </a:lnSpc>
            </a:pPr>
            <a:r>
              <a:rPr lang="en-US" sz="2214">
                <a:solidFill>
                  <a:srgbClr val="D9D9D9"/>
                </a:solidFill>
                <a:latin typeface="Open Sans"/>
                <a:ea typeface="Open Sans"/>
                <a:cs typeface="Open Sans"/>
                <a:sym typeface="Open Sans"/>
              </a:rPr>
              <a:t>      Captures or uploads the user’s image for processing.</a:t>
            </a:r>
          </a:p>
          <a:p>
            <a:pPr algn="l">
              <a:lnSpc>
                <a:spcPts val="3099"/>
              </a:lnSpc>
            </a:pPr>
            <a:r>
              <a:rPr lang="en-US" sz="2214">
                <a:solidFill>
                  <a:srgbClr val="D9D9D9"/>
                </a:solidFill>
                <a:latin typeface="Open Sans"/>
                <a:ea typeface="Open Sans"/>
                <a:cs typeface="Open Sans"/>
                <a:sym typeface="Open Sans"/>
              </a:rPr>
              <a:t>      Acts as the starting point of the system.</a:t>
            </a:r>
          </a:p>
          <a:p>
            <a:pPr marL="478022" lvl="1" indent="-239011" algn="l">
              <a:lnSpc>
                <a:spcPts val="3099"/>
              </a:lnSpc>
              <a:buFont typeface="Arial"/>
              <a:buChar char="•"/>
            </a:pPr>
            <a:r>
              <a:rPr lang="en-US" sz="2214" b="1">
                <a:solidFill>
                  <a:srgbClr val="D9D9D9"/>
                </a:solidFill>
                <a:latin typeface="Open Sans Bold"/>
                <a:ea typeface="Open Sans Bold"/>
                <a:cs typeface="Open Sans Bold"/>
                <a:sym typeface="Open Sans Bold"/>
              </a:rPr>
              <a:t>Image Processing Module</a:t>
            </a:r>
          </a:p>
          <a:p>
            <a:pPr algn="l">
              <a:lnSpc>
                <a:spcPts val="3099"/>
              </a:lnSpc>
            </a:pPr>
            <a:r>
              <a:rPr lang="en-US" sz="2214">
                <a:solidFill>
                  <a:srgbClr val="D9D9D9"/>
                </a:solidFill>
                <a:latin typeface="Open Sans"/>
                <a:ea typeface="Open Sans"/>
                <a:cs typeface="Open Sans"/>
                <a:sym typeface="Open Sans"/>
              </a:rPr>
              <a:t>      Uses OpenCV and MediaPipe to detect key body landmarks.</a:t>
            </a:r>
          </a:p>
          <a:p>
            <a:pPr algn="l">
              <a:lnSpc>
                <a:spcPts val="3099"/>
              </a:lnSpc>
            </a:pPr>
            <a:r>
              <a:rPr lang="en-US" sz="2214">
                <a:solidFill>
                  <a:srgbClr val="D9D9D9"/>
                </a:solidFill>
                <a:latin typeface="Open Sans"/>
                <a:ea typeface="Open Sans"/>
                <a:cs typeface="Open Sans"/>
                <a:sym typeface="Open Sans"/>
              </a:rPr>
              <a:t>      Prepares the image for measurement extraction.</a:t>
            </a:r>
          </a:p>
          <a:p>
            <a:pPr marL="478022" lvl="1" indent="-239011" algn="l">
              <a:lnSpc>
                <a:spcPts val="3099"/>
              </a:lnSpc>
              <a:buFont typeface="Arial"/>
              <a:buChar char="•"/>
            </a:pPr>
            <a:r>
              <a:rPr lang="en-US" sz="2214" b="1">
                <a:solidFill>
                  <a:srgbClr val="D9D9D9"/>
                </a:solidFill>
                <a:latin typeface="Open Sans Bold"/>
                <a:ea typeface="Open Sans Bold"/>
                <a:cs typeface="Open Sans Bold"/>
                <a:sym typeface="Open Sans Bold"/>
              </a:rPr>
              <a:t>Feature Extraction Module</a:t>
            </a:r>
          </a:p>
          <a:p>
            <a:pPr algn="l">
              <a:lnSpc>
                <a:spcPts val="3099"/>
              </a:lnSpc>
            </a:pPr>
            <a:r>
              <a:rPr lang="en-US" sz="2214">
                <a:solidFill>
                  <a:srgbClr val="D9D9D9"/>
                </a:solidFill>
                <a:latin typeface="Open Sans"/>
                <a:ea typeface="Open Sans"/>
                <a:cs typeface="Open Sans"/>
                <a:sym typeface="Open Sans"/>
              </a:rPr>
              <a:t>      Calculates body measurements (like shoulder width, chest size, etc.) from detected landmarks.</a:t>
            </a:r>
          </a:p>
          <a:p>
            <a:pPr algn="l">
              <a:lnSpc>
                <a:spcPts val="3099"/>
              </a:lnSpc>
            </a:pPr>
            <a:r>
              <a:rPr lang="en-US" sz="2214">
                <a:solidFill>
                  <a:srgbClr val="D9D9D9"/>
                </a:solidFill>
                <a:latin typeface="Open Sans"/>
                <a:ea typeface="Open Sans"/>
                <a:cs typeface="Open Sans"/>
                <a:sym typeface="Open Sans"/>
              </a:rPr>
              <a:t>      Converts these values into numerical features for the model.</a:t>
            </a:r>
          </a:p>
          <a:p>
            <a:pPr marL="478022" lvl="1" indent="-239011" algn="l">
              <a:lnSpc>
                <a:spcPts val="3099"/>
              </a:lnSpc>
              <a:buFont typeface="Arial"/>
              <a:buChar char="•"/>
            </a:pPr>
            <a:r>
              <a:rPr lang="en-US" sz="2214" b="1">
                <a:solidFill>
                  <a:srgbClr val="D9D9D9"/>
                </a:solidFill>
                <a:latin typeface="Open Sans Bold"/>
                <a:ea typeface="Open Sans Bold"/>
                <a:cs typeface="Open Sans Bold"/>
                <a:sym typeface="Open Sans Bold"/>
              </a:rPr>
              <a:t>Machine Learning Module</a:t>
            </a:r>
          </a:p>
          <a:p>
            <a:pPr algn="l">
              <a:lnSpc>
                <a:spcPts val="3099"/>
              </a:lnSpc>
            </a:pPr>
            <a:r>
              <a:rPr lang="en-US" sz="2214">
                <a:solidFill>
                  <a:srgbClr val="D9D9D9"/>
                </a:solidFill>
                <a:latin typeface="Open Sans"/>
                <a:ea typeface="Open Sans"/>
                <a:cs typeface="Open Sans"/>
                <a:sym typeface="Open Sans"/>
              </a:rPr>
              <a:t>     Takes the extracted features as input.</a:t>
            </a:r>
          </a:p>
          <a:p>
            <a:pPr algn="l">
              <a:lnSpc>
                <a:spcPts val="3099"/>
              </a:lnSpc>
            </a:pPr>
            <a:r>
              <a:rPr lang="en-US" sz="2214">
                <a:solidFill>
                  <a:srgbClr val="D9D9D9"/>
                </a:solidFill>
                <a:latin typeface="Open Sans"/>
                <a:ea typeface="Open Sans"/>
                <a:cs typeface="Open Sans"/>
                <a:sym typeface="Open Sans"/>
              </a:rPr>
              <a:t>     Predicts the correct shirt size (S, M, L, XL, XXL) using models such as Random Forest or Logistic Regression.</a:t>
            </a:r>
          </a:p>
          <a:p>
            <a:pPr marL="478022" lvl="1" indent="-239011" algn="l">
              <a:lnSpc>
                <a:spcPts val="3099"/>
              </a:lnSpc>
              <a:buFont typeface="Arial"/>
              <a:buChar char="•"/>
            </a:pPr>
            <a:r>
              <a:rPr lang="en-US" sz="2214" b="1">
                <a:solidFill>
                  <a:srgbClr val="D9D9D9"/>
                </a:solidFill>
                <a:latin typeface="Open Sans Bold"/>
                <a:ea typeface="Open Sans Bold"/>
                <a:cs typeface="Open Sans Bold"/>
                <a:sym typeface="Open Sans Bold"/>
              </a:rPr>
              <a:t>Result Display Module</a:t>
            </a:r>
          </a:p>
          <a:p>
            <a:pPr algn="l">
              <a:lnSpc>
                <a:spcPts val="3099"/>
              </a:lnSpc>
            </a:pPr>
            <a:r>
              <a:rPr lang="en-US" sz="2214">
                <a:solidFill>
                  <a:srgbClr val="D9D9D9"/>
                </a:solidFill>
                <a:latin typeface="Open Sans"/>
                <a:ea typeface="Open Sans"/>
                <a:cs typeface="Open Sans"/>
                <a:sym typeface="Open Sans"/>
              </a:rPr>
              <a:t>      Shows the predicted shirt size to the user.</a:t>
            </a:r>
          </a:p>
          <a:p>
            <a:pPr algn="l">
              <a:lnSpc>
                <a:spcPts val="3099"/>
              </a:lnSpc>
            </a:pPr>
            <a:r>
              <a:rPr lang="en-US" sz="2214">
                <a:solidFill>
                  <a:srgbClr val="D9D9D9"/>
                </a:solidFill>
                <a:latin typeface="Open Sans"/>
                <a:ea typeface="Open Sans"/>
                <a:cs typeface="Open Sans"/>
                <a:sym typeface="Open Sans"/>
              </a:rPr>
              <a:t>      Provides a simple and user-friendly output interface.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TextBox 2"/>
          <p:cNvSpPr txBox="1"/>
          <p:nvPr/>
        </p:nvSpPr>
        <p:spPr>
          <a:xfrm>
            <a:off x="6934126" y="1641386"/>
            <a:ext cx="5257874" cy="1013034"/>
          </a:xfrm>
          <a:prstGeom prst="rect">
            <a:avLst/>
          </a:prstGeom>
        </p:spPr>
        <p:txBody>
          <a:bodyPr wrap="square" lIns="0" tIns="0" rIns="0" bIns="0" rtlCol="0" anchor="t">
            <a:spAutoFit/>
          </a:bodyPr>
          <a:lstStyle/>
          <a:p>
            <a:pPr algn="ctr">
              <a:lnSpc>
                <a:spcPts val="9486"/>
              </a:lnSpc>
              <a:spcBef>
                <a:spcPct val="0"/>
              </a:spcBef>
            </a:pPr>
            <a:r>
              <a:rPr lang="en-US" sz="6776" dirty="0">
                <a:solidFill>
                  <a:srgbClr val="D09E5B"/>
                </a:solidFill>
                <a:latin typeface="Acropolis"/>
                <a:ea typeface="Acropolis"/>
                <a:cs typeface="Acropolis"/>
                <a:sym typeface="Acropolis"/>
              </a:rPr>
              <a:t>CONCLUSION</a:t>
            </a:r>
          </a:p>
        </p:txBody>
      </p:sp>
      <p:sp>
        <p:nvSpPr>
          <p:cNvPr id="3" name="TextBox 3"/>
          <p:cNvSpPr txBox="1"/>
          <p:nvPr/>
        </p:nvSpPr>
        <p:spPr>
          <a:xfrm>
            <a:off x="3404672" y="3399052"/>
            <a:ext cx="12018214" cy="5081086"/>
          </a:xfrm>
          <a:prstGeom prst="rect">
            <a:avLst/>
          </a:prstGeom>
        </p:spPr>
        <p:txBody>
          <a:bodyPr lIns="0" tIns="0" rIns="0" bIns="0" rtlCol="0" anchor="t">
            <a:spAutoFit/>
          </a:bodyPr>
          <a:lstStyle/>
          <a:p>
            <a:pPr algn="l">
              <a:lnSpc>
                <a:spcPts val="4996"/>
              </a:lnSpc>
              <a:spcBef>
                <a:spcPct val="0"/>
              </a:spcBef>
            </a:pPr>
            <a:r>
              <a:rPr lang="en-US" sz="3569">
                <a:solidFill>
                  <a:srgbClr val="D9D9D9"/>
                </a:solidFill>
                <a:latin typeface="Times New Roman MT Condensed"/>
                <a:ea typeface="Times New Roman MT Condensed"/>
                <a:cs typeface="Times New Roman MT Condensed"/>
                <a:sym typeface="Times New Roman MT Condensed"/>
              </a:rPr>
              <a:t>The Shirt Size Prediction System provides a smart, automated solution for determining clothing sizes using a person’s photo. By leveraging OpenCV for image processing, MediaPipe for body measurement extraction, and ML models like Random Forest or Logistic Regression, it ensures accuracy and convenience. The system reduces manual measurement errors, saves time, and can be integrated into e-commerce or retail platforms to enhance user experience. It demonstrates how AI and computer vision can be applied to practical everyday problems effectively.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AutoShape 2"/>
          <p:cNvSpPr/>
          <p:nvPr/>
        </p:nvSpPr>
        <p:spPr>
          <a:xfrm>
            <a:off x="3507468" y="6442272"/>
            <a:ext cx="0" cy="3891444"/>
          </a:xfrm>
          <a:prstGeom prst="line">
            <a:avLst/>
          </a:prstGeom>
          <a:ln w="190500" cap="flat">
            <a:solidFill>
              <a:srgbClr val="D9D9D9"/>
            </a:solidFill>
            <a:prstDash val="solid"/>
            <a:headEnd type="none" w="sm" len="sm"/>
            <a:tailEnd type="none" w="sm" len="sm"/>
          </a:ln>
        </p:spPr>
      </p:sp>
      <p:sp>
        <p:nvSpPr>
          <p:cNvPr id="3" name="Freeform 3"/>
          <p:cNvSpPr/>
          <p:nvPr/>
        </p:nvSpPr>
        <p:spPr>
          <a:xfrm>
            <a:off x="3602718" y="1727418"/>
            <a:ext cx="11216400" cy="8606299"/>
          </a:xfrm>
          <a:custGeom>
            <a:avLst/>
            <a:gdLst/>
            <a:ahLst/>
            <a:cxnLst/>
            <a:rect l="l" t="t" r="r" b="b"/>
            <a:pathLst>
              <a:path w="11216400" h="8606299">
                <a:moveTo>
                  <a:pt x="0" y="0"/>
                </a:moveTo>
                <a:lnTo>
                  <a:pt x="11216400" y="0"/>
                </a:lnTo>
                <a:lnTo>
                  <a:pt x="11216400" y="8606298"/>
                </a:lnTo>
                <a:lnTo>
                  <a:pt x="0" y="8606298"/>
                </a:lnTo>
                <a:lnTo>
                  <a:pt x="0" y="0"/>
                </a:lnTo>
                <a:close/>
              </a:path>
            </a:pathLst>
          </a:custGeom>
          <a:blipFill>
            <a:blip r:embed="rId2"/>
            <a:stretch>
              <a:fillRect l="-4907" t="-4593"/>
            </a:stretch>
          </a:blipFill>
        </p:spPr>
      </p:sp>
      <p:sp>
        <p:nvSpPr>
          <p:cNvPr id="4" name="AutoShape 4"/>
          <p:cNvSpPr/>
          <p:nvPr/>
        </p:nvSpPr>
        <p:spPr>
          <a:xfrm>
            <a:off x="14914368" y="6442272"/>
            <a:ext cx="0" cy="3891444"/>
          </a:xfrm>
          <a:prstGeom prst="line">
            <a:avLst/>
          </a:prstGeom>
          <a:ln w="190500" cap="flat">
            <a:solidFill>
              <a:srgbClr val="D9D9D9"/>
            </a:solidFill>
            <a:prstDash val="solid"/>
            <a:headEnd type="none" w="sm" len="sm"/>
            <a:tailEnd type="none" w="sm" len="sm"/>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TextBox 2"/>
          <p:cNvSpPr txBox="1"/>
          <p:nvPr/>
        </p:nvSpPr>
        <p:spPr>
          <a:xfrm>
            <a:off x="6524996" y="885825"/>
            <a:ext cx="3470515" cy="1183014"/>
          </a:xfrm>
          <a:prstGeom prst="rect">
            <a:avLst/>
          </a:prstGeom>
        </p:spPr>
        <p:txBody>
          <a:bodyPr lIns="0" tIns="0" rIns="0" bIns="0" rtlCol="0" anchor="t">
            <a:spAutoFit/>
          </a:bodyPr>
          <a:lstStyle/>
          <a:p>
            <a:pPr algn="l">
              <a:lnSpc>
                <a:spcPts val="8751"/>
              </a:lnSpc>
            </a:pPr>
            <a:r>
              <a:rPr lang="en-US" sz="6251">
                <a:solidFill>
                  <a:srgbClr val="D09E5B"/>
                </a:solidFill>
                <a:latin typeface="Acropolis"/>
                <a:ea typeface="Acropolis"/>
                <a:cs typeface="Acropolis"/>
                <a:sym typeface="Acropolis"/>
              </a:rPr>
              <a:t>ABSTRACT</a:t>
            </a:r>
          </a:p>
        </p:txBody>
      </p:sp>
      <p:sp>
        <p:nvSpPr>
          <p:cNvPr id="3" name="AutoShape 3"/>
          <p:cNvSpPr/>
          <p:nvPr/>
        </p:nvSpPr>
        <p:spPr>
          <a:xfrm flipV="1">
            <a:off x="6397679" y="2311726"/>
            <a:ext cx="3808995" cy="23813"/>
          </a:xfrm>
          <a:prstGeom prst="line">
            <a:avLst/>
          </a:prstGeom>
          <a:ln w="47625" cap="flat">
            <a:solidFill>
              <a:srgbClr val="D09E5B"/>
            </a:solidFill>
            <a:prstDash val="solid"/>
            <a:headEnd type="none" w="sm" len="sm"/>
            <a:tailEnd type="none" w="sm" len="sm"/>
          </a:ln>
        </p:spPr>
      </p:sp>
      <p:sp>
        <p:nvSpPr>
          <p:cNvPr id="4" name="Freeform 4"/>
          <p:cNvSpPr/>
          <p:nvPr/>
        </p:nvSpPr>
        <p:spPr>
          <a:xfrm>
            <a:off x="-222423" y="-154466"/>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2079019" y="2876815"/>
            <a:ext cx="15180281" cy="6194644"/>
          </a:xfrm>
          <a:prstGeom prst="rect">
            <a:avLst/>
          </a:prstGeom>
        </p:spPr>
        <p:txBody>
          <a:bodyPr lIns="0" tIns="0" rIns="0" bIns="0" rtlCol="0" anchor="t">
            <a:spAutoFit/>
          </a:bodyPr>
          <a:lstStyle/>
          <a:p>
            <a:pPr algn="l">
              <a:lnSpc>
                <a:spcPts val="3484"/>
              </a:lnSpc>
            </a:pPr>
            <a:r>
              <a:rPr lang="en-US" sz="2488">
                <a:solidFill>
                  <a:srgbClr val="FFFFFF"/>
                </a:solidFill>
                <a:latin typeface="Advance Black"/>
                <a:ea typeface="Advance Black"/>
                <a:cs typeface="Advance Black"/>
                <a:sym typeface="Advance Black"/>
              </a:rPr>
              <a:t>The increasing demand for online clothing purchases has created a major challenge for customers in selecting the correct shirt size without physically trying the clothing. This project presents an intelligent Shirt Size Prediction System that accurately predicts a user’s shirt size using machine learning and human body measurement extraction. </a:t>
            </a:r>
          </a:p>
          <a:p>
            <a:pPr algn="l">
              <a:lnSpc>
                <a:spcPts val="3484"/>
              </a:lnSpc>
            </a:pPr>
            <a:endParaRPr lang="en-US" sz="2488">
              <a:solidFill>
                <a:srgbClr val="FFFFFF"/>
              </a:solidFill>
              <a:latin typeface="Advance Black"/>
              <a:ea typeface="Advance Black"/>
              <a:cs typeface="Advance Black"/>
              <a:sym typeface="Advance Black"/>
            </a:endParaRPr>
          </a:p>
          <a:p>
            <a:pPr algn="l">
              <a:lnSpc>
                <a:spcPts val="3484"/>
              </a:lnSpc>
            </a:pPr>
            <a:r>
              <a:rPr lang="en-US" sz="2488">
                <a:solidFill>
                  <a:srgbClr val="FFFFFF"/>
                </a:solidFill>
                <a:latin typeface="Advance Black"/>
                <a:ea typeface="Advance Black"/>
                <a:cs typeface="Advance Black"/>
                <a:sym typeface="Advance Black"/>
              </a:rPr>
              <a:t>The system uses an image uploaded by the user and automatically extracts key body measurements such as shoulder width, chest size, and waist size using Mediapipe pose estimation. </a:t>
            </a:r>
          </a:p>
          <a:p>
            <a:pPr algn="l">
              <a:lnSpc>
                <a:spcPts val="3484"/>
              </a:lnSpc>
            </a:pPr>
            <a:endParaRPr lang="en-US" sz="2488">
              <a:solidFill>
                <a:srgbClr val="FFFFFF"/>
              </a:solidFill>
              <a:latin typeface="Advance Black"/>
              <a:ea typeface="Advance Black"/>
              <a:cs typeface="Advance Black"/>
              <a:sym typeface="Advance Black"/>
            </a:endParaRPr>
          </a:p>
          <a:p>
            <a:pPr algn="l">
              <a:lnSpc>
                <a:spcPts val="3484"/>
              </a:lnSpc>
            </a:pPr>
            <a:r>
              <a:rPr lang="en-US" sz="2488">
                <a:solidFill>
                  <a:srgbClr val="FFFFFF"/>
                </a:solidFill>
                <a:latin typeface="Advance Black"/>
                <a:ea typeface="Advance Black"/>
                <a:cs typeface="Advance Black"/>
                <a:sym typeface="Advance Black"/>
              </a:rPr>
              <a:t>A user-friendly web interface is developed using Flask, allowing users to upload their full-body image, enter height, and instantly receive their predicted shirt size along with extracted measurements. The system provides quick, accurate, and consistent predictions, helping users avoid size-related issues while shopping online. This project showcases the effective integration of computer vision and machine learning to build a practical solution for real-world applications in fashion technology.</a:t>
            </a:r>
          </a:p>
          <a:p>
            <a:pPr algn="l">
              <a:lnSpc>
                <a:spcPts val="3484"/>
              </a:lnSpc>
            </a:pPr>
            <a:endParaRPr lang="en-US" sz="2488">
              <a:solidFill>
                <a:srgbClr val="FFFFFF"/>
              </a:solidFill>
              <a:latin typeface="Advance Black"/>
              <a:ea typeface="Advance Black"/>
              <a:cs typeface="Advance Black"/>
              <a:sym typeface="Advance Black"/>
            </a:endParaRPr>
          </a:p>
        </p:txBody>
      </p:sp>
      <p:sp>
        <p:nvSpPr>
          <p:cNvPr id="6" name="AutoShape 6"/>
          <p:cNvSpPr/>
          <p:nvPr/>
        </p:nvSpPr>
        <p:spPr>
          <a:xfrm>
            <a:off x="12711976" y="1123950"/>
            <a:ext cx="5576024" cy="0"/>
          </a:xfrm>
          <a:prstGeom prst="line">
            <a:avLst/>
          </a:prstGeom>
          <a:ln w="190500" cap="flat">
            <a:solidFill>
              <a:srgbClr val="D09E5B"/>
            </a:solidFill>
            <a:prstDash val="solid"/>
            <a:headEnd type="none" w="sm" len="sm"/>
            <a:tailEnd type="none" w="sm" len="sm"/>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AutoShape 2"/>
          <p:cNvSpPr/>
          <p:nvPr/>
        </p:nvSpPr>
        <p:spPr>
          <a:xfrm>
            <a:off x="12711976" y="1123950"/>
            <a:ext cx="5576024" cy="0"/>
          </a:xfrm>
          <a:prstGeom prst="line">
            <a:avLst/>
          </a:prstGeom>
          <a:ln w="190500" cap="flat">
            <a:solidFill>
              <a:srgbClr val="D09E5B"/>
            </a:solidFill>
            <a:prstDash val="solid"/>
            <a:headEnd type="none" w="sm" len="sm"/>
            <a:tailEnd type="none" w="sm" len="sm"/>
          </a:ln>
        </p:spPr>
      </p:sp>
      <p:grpSp>
        <p:nvGrpSpPr>
          <p:cNvPr id="3" name="Group 3"/>
          <p:cNvGrpSpPr/>
          <p:nvPr/>
        </p:nvGrpSpPr>
        <p:grpSpPr>
          <a:xfrm>
            <a:off x="17449800" y="2857500"/>
            <a:ext cx="685800" cy="5636810"/>
            <a:chOff x="0" y="0"/>
            <a:chExt cx="505497" cy="2056324"/>
          </a:xfrm>
        </p:grpSpPr>
        <p:sp>
          <p:nvSpPr>
            <p:cNvPr id="4" name="Freeform 4"/>
            <p:cNvSpPr/>
            <p:nvPr/>
          </p:nvSpPr>
          <p:spPr>
            <a:xfrm>
              <a:off x="0" y="0"/>
              <a:ext cx="505497" cy="2056324"/>
            </a:xfrm>
            <a:custGeom>
              <a:avLst/>
              <a:gdLst/>
              <a:ahLst/>
              <a:cxnLst/>
              <a:rect l="l" t="t" r="r" b="b"/>
              <a:pathLst>
                <a:path w="505497" h="2056324">
                  <a:moveTo>
                    <a:pt x="0" y="0"/>
                  </a:moveTo>
                  <a:lnTo>
                    <a:pt x="505497" y="0"/>
                  </a:lnTo>
                  <a:lnTo>
                    <a:pt x="505497" y="2056324"/>
                  </a:lnTo>
                  <a:lnTo>
                    <a:pt x="0" y="2056324"/>
                  </a:lnTo>
                  <a:close/>
                </a:path>
              </a:pathLst>
            </a:custGeom>
            <a:solidFill>
              <a:srgbClr val="D09E5B"/>
            </a:solidFill>
          </p:spPr>
        </p:sp>
      </p:grpSp>
      <p:sp>
        <p:nvSpPr>
          <p:cNvPr id="5" name="TextBox 5"/>
          <p:cNvSpPr txBox="1"/>
          <p:nvPr/>
        </p:nvSpPr>
        <p:spPr>
          <a:xfrm>
            <a:off x="1937624" y="2654580"/>
            <a:ext cx="14065352" cy="7159235"/>
          </a:xfrm>
          <a:prstGeom prst="rect">
            <a:avLst/>
          </a:prstGeom>
        </p:spPr>
        <p:txBody>
          <a:bodyPr lIns="0" tIns="0" rIns="0" bIns="0" rtlCol="0" anchor="t">
            <a:spAutoFit/>
          </a:bodyPr>
          <a:lstStyle/>
          <a:p>
            <a:pPr algn="l">
              <a:lnSpc>
                <a:spcPts val="3518"/>
              </a:lnSpc>
            </a:pPr>
            <a:r>
              <a:rPr lang="en-US" sz="2513">
                <a:solidFill>
                  <a:srgbClr val="FFFFFF"/>
                </a:solidFill>
                <a:latin typeface="Advance Black"/>
                <a:ea typeface="Advance Black"/>
                <a:cs typeface="Advance Black"/>
                <a:sym typeface="Advance Black"/>
              </a:rPr>
              <a:t>Frontend</a:t>
            </a:r>
          </a:p>
          <a:p>
            <a:pPr marL="542625" lvl="1" indent="-271312" algn="l">
              <a:lnSpc>
                <a:spcPts val="3518"/>
              </a:lnSpc>
              <a:buFont typeface="Arial"/>
              <a:buChar char="•"/>
            </a:pPr>
            <a:r>
              <a:rPr lang="en-US" sz="2513">
                <a:solidFill>
                  <a:srgbClr val="FFFFFF"/>
                </a:solidFill>
                <a:latin typeface="Advance Black"/>
                <a:ea typeface="Advance Black"/>
                <a:cs typeface="Advance Black"/>
                <a:sym typeface="Advance Black"/>
              </a:rPr>
              <a:t>HTML5 – For creating the structure of the user interface.</a:t>
            </a:r>
          </a:p>
          <a:p>
            <a:pPr marL="542625" lvl="1" indent="-271312" algn="l">
              <a:lnSpc>
                <a:spcPts val="3518"/>
              </a:lnSpc>
              <a:buFont typeface="Arial"/>
              <a:buChar char="•"/>
            </a:pPr>
            <a:r>
              <a:rPr lang="en-US" sz="2513">
                <a:solidFill>
                  <a:srgbClr val="FFFFFF"/>
                </a:solidFill>
                <a:latin typeface="Advance Black"/>
                <a:ea typeface="Advance Black"/>
                <a:cs typeface="Advance Black"/>
                <a:sym typeface="Advance Black"/>
              </a:rPr>
              <a:t>CSS3 – For designing and styling the pages to make the interface clean and user-friendly.</a:t>
            </a:r>
          </a:p>
          <a:p>
            <a:pPr marL="542625" lvl="1" indent="-271312" algn="l">
              <a:lnSpc>
                <a:spcPts val="3518"/>
              </a:lnSpc>
              <a:buFont typeface="Arial"/>
              <a:buChar char="•"/>
            </a:pPr>
            <a:r>
              <a:rPr lang="en-US" sz="2513">
                <a:solidFill>
                  <a:srgbClr val="FFFFFF"/>
                </a:solidFill>
                <a:latin typeface="Advance Black"/>
                <a:ea typeface="Advance Black"/>
                <a:cs typeface="Advance Black"/>
                <a:sym typeface="Advance Black"/>
              </a:rPr>
              <a:t>JavaScript – For handling interactions and enhancing the usability of the web interface.</a:t>
            </a:r>
          </a:p>
          <a:p>
            <a:pPr marL="542625" lvl="1" indent="-271312" algn="l">
              <a:lnSpc>
                <a:spcPts val="3518"/>
              </a:lnSpc>
              <a:buFont typeface="Arial"/>
              <a:buChar char="•"/>
            </a:pPr>
            <a:r>
              <a:rPr lang="en-US" sz="2513">
                <a:solidFill>
                  <a:srgbClr val="FFFFFF"/>
                </a:solidFill>
                <a:latin typeface="Advance Black"/>
                <a:ea typeface="Advance Black"/>
                <a:cs typeface="Advance Black"/>
                <a:sym typeface="Advance Black"/>
              </a:rPr>
              <a:t>Bootstrap – For creating responsive and visually appealing UI components.</a:t>
            </a:r>
          </a:p>
          <a:p>
            <a:pPr algn="l">
              <a:lnSpc>
                <a:spcPts val="3518"/>
              </a:lnSpc>
            </a:pPr>
            <a:r>
              <a:rPr lang="en-US" sz="2513">
                <a:solidFill>
                  <a:srgbClr val="FFFFFF"/>
                </a:solidFill>
                <a:latin typeface="Advance Black"/>
                <a:ea typeface="Advance Black"/>
                <a:cs typeface="Advance Black"/>
                <a:sym typeface="Advance Black"/>
              </a:rPr>
              <a:t>Backend</a:t>
            </a:r>
          </a:p>
          <a:p>
            <a:pPr algn="l">
              <a:lnSpc>
                <a:spcPts val="3518"/>
              </a:lnSpc>
            </a:pPr>
            <a:r>
              <a:rPr lang="en-US" sz="2513">
                <a:solidFill>
                  <a:srgbClr val="FFFFFF"/>
                </a:solidFill>
                <a:latin typeface="Advance Black"/>
                <a:ea typeface="Advance Black"/>
                <a:cs typeface="Advance Black"/>
                <a:sym typeface="Advance Black"/>
              </a:rPr>
              <a:t>     Machine Learning</a:t>
            </a:r>
          </a:p>
          <a:p>
            <a:pPr marL="542625" lvl="1" indent="-271312" algn="l">
              <a:lnSpc>
                <a:spcPts val="3518"/>
              </a:lnSpc>
              <a:buFont typeface="Arial"/>
              <a:buChar char="•"/>
            </a:pPr>
            <a:r>
              <a:rPr lang="en-US" sz="2513">
                <a:solidFill>
                  <a:srgbClr val="FFFFFF"/>
                </a:solidFill>
                <a:latin typeface="Advance Black"/>
                <a:ea typeface="Advance Black"/>
                <a:cs typeface="Advance Black"/>
                <a:sym typeface="Advance Black"/>
              </a:rPr>
              <a:t>Random Forest Classifier – Used for predicting the final shirt size based on extracted measurements.</a:t>
            </a:r>
          </a:p>
          <a:p>
            <a:pPr marL="542625" lvl="1" indent="-271312" algn="l">
              <a:lnSpc>
                <a:spcPts val="3518"/>
              </a:lnSpc>
              <a:buFont typeface="Arial"/>
              <a:buChar char="•"/>
            </a:pPr>
            <a:r>
              <a:rPr lang="en-US" sz="2513">
                <a:solidFill>
                  <a:srgbClr val="FFFFFF"/>
                </a:solidFill>
                <a:latin typeface="Advance Black"/>
                <a:ea typeface="Advance Black"/>
                <a:cs typeface="Advance Black"/>
                <a:sym typeface="Advance Black"/>
              </a:rPr>
              <a:t>XGBoost Classifier – Used to improve prediction accuracy through boosting.</a:t>
            </a:r>
          </a:p>
          <a:p>
            <a:pPr marL="542625" lvl="1" indent="-271312" algn="l">
              <a:lnSpc>
                <a:spcPts val="3518"/>
              </a:lnSpc>
              <a:buFont typeface="Arial"/>
              <a:buChar char="•"/>
            </a:pPr>
            <a:r>
              <a:rPr lang="en-US" sz="2513">
                <a:solidFill>
                  <a:srgbClr val="FFFFFF"/>
                </a:solidFill>
                <a:latin typeface="Advance Black"/>
                <a:ea typeface="Advance Black"/>
                <a:cs typeface="Advance Black"/>
                <a:sym typeface="Advance Black"/>
              </a:rPr>
              <a:t>Ensemble Averaging – Final size recommendation based on combined model outputs.</a:t>
            </a:r>
          </a:p>
          <a:p>
            <a:pPr marL="542625" lvl="1" indent="-271312" algn="l">
              <a:lnSpc>
                <a:spcPts val="3518"/>
              </a:lnSpc>
              <a:buFont typeface="Arial"/>
              <a:buChar char="•"/>
            </a:pPr>
            <a:r>
              <a:rPr lang="en-US" sz="2513">
                <a:solidFill>
                  <a:srgbClr val="FFFFFF"/>
                </a:solidFill>
                <a:latin typeface="Advance Black"/>
                <a:ea typeface="Advance Black"/>
                <a:cs typeface="Advance Black"/>
                <a:sym typeface="Advance Black"/>
              </a:rPr>
              <a:t>Flask – Lightweight web framework used to build the backend web application and API endpoints.</a:t>
            </a:r>
          </a:p>
          <a:p>
            <a:pPr marL="542625" lvl="1" indent="-271312" algn="l">
              <a:lnSpc>
                <a:spcPts val="3518"/>
              </a:lnSpc>
              <a:buFont typeface="Arial"/>
              <a:buChar char="•"/>
            </a:pPr>
            <a:r>
              <a:rPr lang="en-US" sz="2513">
                <a:solidFill>
                  <a:srgbClr val="FFFFFF"/>
                </a:solidFill>
                <a:latin typeface="Advance Black"/>
                <a:ea typeface="Advance Black"/>
                <a:cs typeface="Advance Black"/>
                <a:sym typeface="Advance Black"/>
              </a:rPr>
              <a:t>OpenCV – Used for handling uploaded images and preprocessing.</a:t>
            </a:r>
          </a:p>
          <a:p>
            <a:pPr marL="542625" lvl="1" indent="-271312" algn="l">
              <a:lnSpc>
                <a:spcPts val="3518"/>
              </a:lnSpc>
              <a:buFont typeface="Arial"/>
              <a:buChar char="•"/>
            </a:pPr>
            <a:r>
              <a:rPr lang="en-US" sz="2513">
                <a:solidFill>
                  <a:srgbClr val="FFFFFF"/>
                </a:solidFill>
                <a:latin typeface="Advance Black"/>
                <a:ea typeface="Advance Black"/>
                <a:cs typeface="Advance Black"/>
                <a:sym typeface="Advance Black"/>
              </a:rPr>
              <a:t>MediaPipe Pose – Used for extracting human pose keypoints for measurement calculation.</a:t>
            </a:r>
          </a:p>
          <a:p>
            <a:pPr algn="l">
              <a:lnSpc>
                <a:spcPts val="3518"/>
              </a:lnSpc>
            </a:pPr>
            <a:endParaRPr lang="en-US" sz="2513">
              <a:solidFill>
                <a:srgbClr val="FFFFFF"/>
              </a:solidFill>
              <a:latin typeface="Advance Black"/>
              <a:ea typeface="Advance Black"/>
              <a:cs typeface="Advance Black"/>
              <a:sym typeface="Advance Black"/>
            </a:endParaRPr>
          </a:p>
          <a:p>
            <a:pPr algn="l">
              <a:lnSpc>
                <a:spcPts val="3518"/>
              </a:lnSpc>
            </a:pPr>
            <a:endParaRPr lang="en-US" sz="2513">
              <a:solidFill>
                <a:srgbClr val="FFFFFF"/>
              </a:solidFill>
              <a:latin typeface="Advance Black"/>
              <a:ea typeface="Advance Black"/>
              <a:cs typeface="Advance Black"/>
              <a:sym typeface="Advance Black"/>
            </a:endParaRPr>
          </a:p>
        </p:txBody>
      </p:sp>
      <p:sp>
        <p:nvSpPr>
          <p:cNvPr id="6" name="TextBox 6"/>
          <p:cNvSpPr txBox="1"/>
          <p:nvPr/>
        </p:nvSpPr>
        <p:spPr>
          <a:xfrm>
            <a:off x="5183142" y="762000"/>
            <a:ext cx="9144000" cy="1327150"/>
          </a:xfrm>
          <a:prstGeom prst="rect">
            <a:avLst/>
          </a:prstGeom>
        </p:spPr>
        <p:txBody>
          <a:bodyPr lIns="0" tIns="0" rIns="0" bIns="0" rtlCol="0" anchor="t">
            <a:spAutoFit/>
          </a:bodyPr>
          <a:lstStyle/>
          <a:p>
            <a:pPr algn="l">
              <a:lnSpc>
                <a:spcPts val="9799"/>
              </a:lnSpc>
            </a:pPr>
            <a:r>
              <a:rPr lang="en-US" sz="6999">
                <a:solidFill>
                  <a:srgbClr val="D09E5B"/>
                </a:solidFill>
                <a:latin typeface="Acropolis"/>
                <a:ea typeface="Acropolis"/>
                <a:cs typeface="Acropolis"/>
                <a:sym typeface="Acropolis"/>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3" name="TextBox 3"/>
          <p:cNvSpPr txBox="1"/>
          <p:nvPr/>
        </p:nvSpPr>
        <p:spPr>
          <a:xfrm>
            <a:off x="4769232" y="498792"/>
            <a:ext cx="11065460" cy="1285210"/>
          </a:xfrm>
          <a:prstGeom prst="rect">
            <a:avLst/>
          </a:prstGeom>
        </p:spPr>
        <p:txBody>
          <a:bodyPr lIns="0" tIns="0" rIns="0" bIns="0" rtlCol="0" anchor="t">
            <a:spAutoFit/>
          </a:bodyPr>
          <a:lstStyle/>
          <a:p>
            <a:pPr algn="l">
              <a:lnSpc>
                <a:spcPts val="9486"/>
              </a:lnSpc>
            </a:pPr>
            <a:r>
              <a:rPr lang="en-US" sz="6776" dirty="0">
                <a:solidFill>
                  <a:srgbClr val="D09E5B"/>
                </a:solidFill>
                <a:latin typeface="Acropolis"/>
                <a:ea typeface="Acropolis"/>
                <a:cs typeface="Acropolis"/>
                <a:sym typeface="Acropolis"/>
              </a:rPr>
              <a:t>LITERATURE REVIEW</a:t>
            </a:r>
          </a:p>
        </p:txBody>
      </p:sp>
      <p:graphicFrame>
        <p:nvGraphicFramePr>
          <p:cNvPr id="4" name="Table 3">
            <a:extLst>
              <a:ext uri="{FF2B5EF4-FFF2-40B4-BE49-F238E27FC236}">
                <a16:creationId xmlns:a16="http://schemas.microsoft.com/office/drawing/2014/main" id="{613E5A5E-FD82-55BA-6270-A23C8BC7BE78}"/>
              </a:ext>
            </a:extLst>
          </p:cNvPr>
          <p:cNvGraphicFramePr>
            <a:graphicFrameLocks noGrp="1"/>
          </p:cNvGraphicFramePr>
          <p:nvPr>
            <p:extLst>
              <p:ext uri="{D42A27DB-BD31-4B8C-83A1-F6EECF244321}">
                <p14:modId xmlns:p14="http://schemas.microsoft.com/office/powerpoint/2010/main" val="3071535914"/>
              </p:ext>
            </p:extLst>
          </p:nvPr>
        </p:nvGraphicFramePr>
        <p:xfrm>
          <a:off x="1828800" y="2247900"/>
          <a:ext cx="15163800" cy="7014760"/>
        </p:xfrm>
        <a:graphic>
          <a:graphicData uri="http://schemas.openxmlformats.org/drawingml/2006/table">
            <a:tbl>
              <a:tblPr/>
              <a:tblGrid>
                <a:gridCol w="3790950">
                  <a:extLst>
                    <a:ext uri="{9D8B030D-6E8A-4147-A177-3AD203B41FA5}">
                      <a16:colId xmlns:a16="http://schemas.microsoft.com/office/drawing/2014/main" val="3379929751"/>
                    </a:ext>
                  </a:extLst>
                </a:gridCol>
                <a:gridCol w="3790950">
                  <a:extLst>
                    <a:ext uri="{9D8B030D-6E8A-4147-A177-3AD203B41FA5}">
                      <a16:colId xmlns:a16="http://schemas.microsoft.com/office/drawing/2014/main" val="3100164080"/>
                    </a:ext>
                  </a:extLst>
                </a:gridCol>
                <a:gridCol w="3790950">
                  <a:extLst>
                    <a:ext uri="{9D8B030D-6E8A-4147-A177-3AD203B41FA5}">
                      <a16:colId xmlns:a16="http://schemas.microsoft.com/office/drawing/2014/main" val="2132562297"/>
                    </a:ext>
                  </a:extLst>
                </a:gridCol>
                <a:gridCol w="3790950">
                  <a:extLst>
                    <a:ext uri="{9D8B030D-6E8A-4147-A177-3AD203B41FA5}">
                      <a16:colId xmlns:a16="http://schemas.microsoft.com/office/drawing/2014/main" val="3220930875"/>
                    </a:ext>
                  </a:extLst>
                </a:gridCol>
              </a:tblGrid>
              <a:tr h="307678">
                <a:tc>
                  <a:txBody>
                    <a:bodyPr/>
                    <a:lstStyle/>
                    <a:p>
                      <a:pPr>
                        <a:buNone/>
                      </a:pPr>
                      <a:r>
                        <a:rPr lang="en-IN" sz="1800" b="1">
                          <a:solidFill>
                            <a:schemeClr val="bg2"/>
                          </a:solidFill>
                        </a:rPr>
                        <a:t>Paper Name</a:t>
                      </a:r>
                      <a:endParaRPr lang="en-IN" sz="1800">
                        <a:solidFill>
                          <a:schemeClr val="bg2"/>
                        </a:solidFill>
                      </a:endParaRPr>
                    </a:p>
                  </a:txBody>
                  <a:tcPr marL="37716" marR="37716" marT="18858" marB="18858" anchor="ctr">
                    <a:lnL>
                      <a:noFill/>
                    </a:lnL>
                    <a:lnR>
                      <a:noFill/>
                    </a:lnR>
                    <a:lnT>
                      <a:noFill/>
                    </a:lnT>
                    <a:lnB>
                      <a:noFill/>
                    </a:lnB>
                    <a:noFill/>
                  </a:tcPr>
                </a:tc>
                <a:tc>
                  <a:txBody>
                    <a:bodyPr/>
                    <a:lstStyle/>
                    <a:p>
                      <a:pPr>
                        <a:buNone/>
                      </a:pPr>
                      <a:r>
                        <a:rPr lang="en-IN" sz="1800" b="1">
                          <a:solidFill>
                            <a:schemeClr val="bg2"/>
                          </a:solidFill>
                        </a:rPr>
                        <a:t>Technology Used</a:t>
                      </a:r>
                      <a:endParaRPr lang="en-IN" sz="1800">
                        <a:solidFill>
                          <a:schemeClr val="bg2"/>
                        </a:solidFill>
                      </a:endParaRPr>
                    </a:p>
                  </a:txBody>
                  <a:tcPr marL="37716" marR="37716" marT="18858" marB="18858" anchor="ctr">
                    <a:lnL>
                      <a:noFill/>
                    </a:lnL>
                    <a:lnR>
                      <a:noFill/>
                    </a:lnR>
                    <a:lnT>
                      <a:noFill/>
                    </a:lnT>
                    <a:lnB>
                      <a:noFill/>
                    </a:lnB>
                    <a:noFill/>
                  </a:tcPr>
                </a:tc>
                <a:tc>
                  <a:txBody>
                    <a:bodyPr/>
                    <a:lstStyle/>
                    <a:p>
                      <a:pPr>
                        <a:buNone/>
                      </a:pPr>
                      <a:r>
                        <a:rPr lang="en-IN" sz="1800" b="1">
                          <a:solidFill>
                            <a:schemeClr val="bg2"/>
                          </a:solidFill>
                        </a:rPr>
                        <a:t>Key Features</a:t>
                      </a:r>
                      <a:endParaRPr lang="en-IN" sz="1800">
                        <a:solidFill>
                          <a:schemeClr val="bg2"/>
                        </a:solidFill>
                      </a:endParaRPr>
                    </a:p>
                  </a:txBody>
                  <a:tcPr marL="37716" marR="37716" marT="18858" marB="18858" anchor="ctr">
                    <a:lnL>
                      <a:noFill/>
                    </a:lnL>
                    <a:lnR>
                      <a:noFill/>
                    </a:lnR>
                    <a:lnT>
                      <a:noFill/>
                    </a:lnT>
                    <a:lnB>
                      <a:noFill/>
                    </a:lnB>
                    <a:noFill/>
                  </a:tcPr>
                </a:tc>
                <a:tc>
                  <a:txBody>
                    <a:bodyPr/>
                    <a:lstStyle/>
                    <a:p>
                      <a:pPr>
                        <a:buNone/>
                      </a:pPr>
                      <a:r>
                        <a:rPr lang="en-IN" sz="1800" b="1">
                          <a:solidFill>
                            <a:schemeClr val="bg2"/>
                          </a:solidFill>
                        </a:rPr>
                        <a:t>Limitations</a:t>
                      </a:r>
                      <a:endParaRPr lang="en-IN" sz="1800">
                        <a:solidFill>
                          <a:schemeClr val="bg2"/>
                        </a:solidFill>
                      </a:endParaRPr>
                    </a:p>
                  </a:txBody>
                  <a:tcPr marL="37716" marR="37716" marT="18858" marB="18858" anchor="ctr">
                    <a:lnL>
                      <a:noFill/>
                    </a:lnL>
                    <a:lnR>
                      <a:noFill/>
                    </a:lnR>
                    <a:lnT>
                      <a:noFill/>
                    </a:lnT>
                    <a:lnB>
                      <a:noFill/>
                    </a:lnB>
                    <a:noFill/>
                  </a:tcPr>
                </a:tc>
                <a:extLst>
                  <a:ext uri="{0D108BD9-81ED-4DB2-BD59-A6C34878D82A}">
                    <a16:rowId xmlns:a16="http://schemas.microsoft.com/office/drawing/2014/main" val="3089813879"/>
                  </a:ext>
                </a:extLst>
              </a:tr>
              <a:tr h="924514">
                <a:tc>
                  <a:txBody>
                    <a:bodyPr/>
                    <a:lstStyle/>
                    <a:p>
                      <a:pPr>
                        <a:buNone/>
                      </a:pPr>
                      <a:r>
                        <a:rPr lang="en-GB" sz="1800" b="1" dirty="0">
                          <a:solidFill>
                            <a:schemeClr val="bg2"/>
                          </a:solidFill>
                        </a:rPr>
                        <a:t>“Human Body Measurement Using Computer Vision Techniques”</a:t>
                      </a:r>
                      <a:endParaRPr lang="en-GB" sz="1800" dirty="0">
                        <a:solidFill>
                          <a:schemeClr val="bg2"/>
                        </a:solidFill>
                      </a:endParaRPr>
                    </a:p>
                  </a:txBody>
                  <a:tcPr marL="37716" marR="37716" marT="18858" marB="18858" anchor="ctr">
                    <a:lnL>
                      <a:noFill/>
                    </a:lnL>
                    <a:lnR>
                      <a:noFill/>
                    </a:lnR>
                    <a:lnT>
                      <a:noFill/>
                    </a:lnT>
                    <a:lnB>
                      <a:noFill/>
                    </a:lnB>
                    <a:noFill/>
                  </a:tcPr>
                </a:tc>
                <a:tc>
                  <a:txBody>
                    <a:bodyPr/>
                    <a:lstStyle/>
                    <a:p>
                      <a:pPr>
                        <a:buNone/>
                      </a:pPr>
                      <a:r>
                        <a:rPr lang="en-GB" sz="1800">
                          <a:solidFill>
                            <a:schemeClr val="bg2"/>
                          </a:solidFill>
                        </a:rPr>
                        <a:t>Classical Computer Vision, Edge Detection</a:t>
                      </a:r>
                    </a:p>
                  </a:txBody>
                  <a:tcPr marL="37716" marR="37716" marT="18858" marB="18858" anchor="ctr">
                    <a:lnL>
                      <a:noFill/>
                    </a:lnL>
                    <a:lnR>
                      <a:noFill/>
                    </a:lnR>
                    <a:lnT>
                      <a:noFill/>
                    </a:lnT>
                    <a:lnB>
                      <a:noFill/>
                    </a:lnB>
                    <a:noFill/>
                  </a:tcPr>
                </a:tc>
                <a:tc>
                  <a:txBody>
                    <a:bodyPr/>
                    <a:lstStyle/>
                    <a:p>
                      <a:pPr>
                        <a:buNone/>
                      </a:pPr>
                      <a:r>
                        <a:rPr lang="en-GB" sz="1800">
                          <a:solidFill>
                            <a:schemeClr val="bg2"/>
                          </a:solidFill>
                        </a:rPr>
                        <a:t>Detects body contours and extracts basic measurements from images</a:t>
                      </a:r>
                    </a:p>
                  </a:txBody>
                  <a:tcPr marL="37716" marR="37716" marT="18858" marB="18858" anchor="ctr">
                    <a:lnL>
                      <a:noFill/>
                    </a:lnL>
                    <a:lnR>
                      <a:noFill/>
                    </a:lnR>
                    <a:lnT>
                      <a:noFill/>
                    </a:lnT>
                    <a:lnB>
                      <a:noFill/>
                    </a:lnB>
                    <a:noFill/>
                  </a:tcPr>
                </a:tc>
                <a:tc>
                  <a:txBody>
                    <a:bodyPr/>
                    <a:lstStyle/>
                    <a:p>
                      <a:pPr>
                        <a:buNone/>
                      </a:pPr>
                      <a:r>
                        <a:rPr lang="en-GB" sz="1800">
                          <a:solidFill>
                            <a:schemeClr val="bg2"/>
                          </a:solidFill>
                        </a:rPr>
                        <a:t>Not accurate for different lighting, pose variations, and clothing</a:t>
                      </a:r>
                    </a:p>
                  </a:txBody>
                  <a:tcPr marL="37716" marR="37716" marT="18858" marB="18858" anchor="ctr">
                    <a:lnL>
                      <a:noFill/>
                    </a:lnL>
                    <a:lnR>
                      <a:noFill/>
                    </a:lnR>
                    <a:lnT>
                      <a:noFill/>
                    </a:lnT>
                    <a:lnB>
                      <a:noFill/>
                    </a:lnB>
                    <a:noFill/>
                  </a:tcPr>
                </a:tc>
                <a:extLst>
                  <a:ext uri="{0D108BD9-81ED-4DB2-BD59-A6C34878D82A}">
                    <a16:rowId xmlns:a16="http://schemas.microsoft.com/office/drawing/2014/main" val="189774716"/>
                  </a:ext>
                </a:extLst>
              </a:tr>
              <a:tr h="751167">
                <a:tc>
                  <a:txBody>
                    <a:bodyPr/>
                    <a:lstStyle/>
                    <a:p>
                      <a:pPr>
                        <a:buNone/>
                      </a:pPr>
                      <a:r>
                        <a:rPr lang="en-GB" sz="1800" b="1">
                          <a:solidFill>
                            <a:schemeClr val="bg2"/>
                          </a:solidFill>
                        </a:rPr>
                        <a:t>“A Deep Learning Approach for Human Pose Estimation”</a:t>
                      </a:r>
                      <a:endParaRPr lang="en-GB" sz="1800">
                        <a:solidFill>
                          <a:schemeClr val="bg2"/>
                        </a:solidFill>
                      </a:endParaRPr>
                    </a:p>
                  </a:txBody>
                  <a:tcPr marL="37716" marR="37716" marT="18858" marB="18858" anchor="ctr">
                    <a:lnL>
                      <a:noFill/>
                    </a:lnL>
                    <a:lnR>
                      <a:noFill/>
                    </a:lnR>
                    <a:lnT>
                      <a:noFill/>
                    </a:lnT>
                    <a:lnB>
                      <a:noFill/>
                    </a:lnB>
                    <a:noFill/>
                  </a:tcPr>
                </a:tc>
                <a:tc>
                  <a:txBody>
                    <a:bodyPr/>
                    <a:lstStyle/>
                    <a:p>
                      <a:pPr>
                        <a:buNone/>
                      </a:pPr>
                      <a:r>
                        <a:rPr lang="en-GB" sz="1800" dirty="0">
                          <a:solidFill>
                            <a:schemeClr val="bg2"/>
                          </a:solidFill>
                        </a:rPr>
                        <a:t>Deep Learning, CNN, Pose Estimation</a:t>
                      </a:r>
                    </a:p>
                  </a:txBody>
                  <a:tcPr marL="37716" marR="37716" marT="18858" marB="18858" anchor="ctr">
                    <a:lnL>
                      <a:noFill/>
                    </a:lnL>
                    <a:lnR>
                      <a:noFill/>
                    </a:lnR>
                    <a:lnT>
                      <a:noFill/>
                    </a:lnT>
                    <a:lnB>
                      <a:noFill/>
                    </a:lnB>
                    <a:noFill/>
                  </a:tcPr>
                </a:tc>
                <a:tc>
                  <a:txBody>
                    <a:bodyPr/>
                    <a:lstStyle/>
                    <a:p>
                      <a:pPr>
                        <a:buNone/>
                      </a:pPr>
                      <a:r>
                        <a:rPr lang="en-GB" sz="1800">
                          <a:solidFill>
                            <a:schemeClr val="bg2"/>
                          </a:solidFill>
                        </a:rPr>
                        <a:t>Robust landmark detection using neural networks</a:t>
                      </a:r>
                    </a:p>
                  </a:txBody>
                  <a:tcPr marL="37716" marR="37716" marT="18858" marB="18858" anchor="ctr">
                    <a:lnL>
                      <a:noFill/>
                    </a:lnL>
                    <a:lnR>
                      <a:noFill/>
                    </a:lnR>
                    <a:lnT>
                      <a:noFill/>
                    </a:lnT>
                    <a:lnB>
                      <a:noFill/>
                    </a:lnB>
                    <a:noFill/>
                  </a:tcPr>
                </a:tc>
                <a:tc>
                  <a:txBody>
                    <a:bodyPr/>
                    <a:lstStyle/>
                    <a:p>
                      <a:pPr>
                        <a:buNone/>
                      </a:pPr>
                      <a:r>
                        <a:rPr lang="en-GB" sz="1800">
                          <a:solidFill>
                            <a:schemeClr val="bg2"/>
                          </a:solidFill>
                        </a:rPr>
                        <a:t>Requires GPU, high computation, struggles with unusual poses</a:t>
                      </a:r>
                    </a:p>
                  </a:txBody>
                  <a:tcPr marL="37716" marR="37716" marT="18858" marB="18858" anchor="ctr">
                    <a:lnL>
                      <a:noFill/>
                    </a:lnL>
                    <a:lnR>
                      <a:noFill/>
                    </a:lnR>
                    <a:lnT>
                      <a:noFill/>
                    </a:lnT>
                    <a:lnB>
                      <a:noFill/>
                    </a:lnB>
                    <a:noFill/>
                  </a:tcPr>
                </a:tc>
                <a:extLst>
                  <a:ext uri="{0D108BD9-81ED-4DB2-BD59-A6C34878D82A}">
                    <a16:rowId xmlns:a16="http://schemas.microsoft.com/office/drawing/2014/main" val="3184649124"/>
                  </a:ext>
                </a:extLst>
              </a:tr>
              <a:tr h="924514">
                <a:tc>
                  <a:txBody>
                    <a:bodyPr/>
                    <a:lstStyle/>
                    <a:p>
                      <a:pPr>
                        <a:buNone/>
                      </a:pPr>
                      <a:r>
                        <a:rPr lang="en-GB" sz="1800" b="1" dirty="0">
                          <a:solidFill>
                            <a:schemeClr val="bg2"/>
                          </a:solidFill>
                        </a:rPr>
                        <a:t>“Automatic Apparel Size Recommendation Using Machine Learning”</a:t>
                      </a:r>
                      <a:endParaRPr lang="en-GB" sz="1800" dirty="0">
                        <a:solidFill>
                          <a:schemeClr val="bg2"/>
                        </a:solidFill>
                      </a:endParaRPr>
                    </a:p>
                  </a:txBody>
                  <a:tcPr marL="37716" marR="37716" marT="18858" marB="18858" anchor="ctr">
                    <a:lnL>
                      <a:noFill/>
                    </a:lnL>
                    <a:lnR>
                      <a:noFill/>
                    </a:lnR>
                    <a:lnT>
                      <a:noFill/>
                    </a:lnT>
                    <a:lnB>
                      <a:noFill/>
                    </a:lnB>
                    <a:noFill/>
                  </a:tcPr>
                </a:tc>
                <a:tc>
                  <a:txBody>
                    <a:bodyPr/>
                    <a:lstStyle/>
                    <a:p>
                      <a:pPr>
                        <a:buNone/>
                      </a:pPr>
                      <a:r>
                        <a:rPr lang="en-IN" sz="1800">
                          <a:solidFill>
                            <a:schemeClr val="bg2"/>
                          </a:solidFill>
                        </a:rPr>
                        <a:t>SVM, Random Forest</a:t>
                      </a:r>
                    </a:p>
                  </a:txBody>
                  <a:tcPr marL="37716" marR="37716" marT="18858" marB="18858" anchor="ctr">
                    <a:lnL>
                      <a:noFill/>
                    </a:lnL>
                    <a:lnR>
                      <a:noFill/>
                    </a:lnR>
                    <a:lnT>
                      <a:noFill/>
                    </a:lnT>
                    <a:lnB>
                      <a:noFill/>
                    </a:lnB>
                    <a:noFill/>
                  </a:tcPr>
                </a:tc>
                <a:tc>
                  <a:txBody>
                    <a:bodyPr/>
                    <a:lstStyle/>
                    <a:p>
                      <a:pPr>
                        <a:buNone/>
                      </a:pPr>
                      <a:r>
                        <a:rPr lang="en-GB" sz="1800" dirty="0">
                          <a:solidFill>
                            <a:schemeClr val="bg2"/>
                          </a:solidFill>
                        </a:rPr>
                        <a:t>Predicts clothing size using body measurements and size charts</a:t>
                      </a:r>
                    </a:p>
                  </a:txBody>
                  <a:tcPr marL="37716" marR="37716" marT="18858" marB="18858" anchor="ctr">
                    <a:lnL>
                      <a:noFill/>
                    </a:lnL>
                    <a:lnR>
                      <a:noFill/>
                    </a:lnR>
                    <a:lnT>
                      <a:noFill/>
                    </a:lnT>
                    <a:lnB>
                      <a:noFill/>
                    </a:lnB>
                    <a:noFill/>
                  </a:tcPr>
                </a:tc>
                <a:tc>
                  <a:txBody>
                    <a:bodyPr/>
                    <a:lstStyle/>
                    <a:p>
                      <a:pPr>
                        <a:buNone/>
                      </a:pPr>
                      <a:r>
                        <a:rPr lang="en-GB" sz="1800">
                          <a:solidFill>
                            <a:schemeClr val="bg2"/>
                          </a:solidFill>
                        </a:rPr>
                        <a:t>Accuracy drops if dataset is imbalanced or small</a:t>
                      </a:r>
                    </a:p>
                  </a:txBody>
                  <a:tcPr marL="37716" marR="37716" marT="18858" marB="18858" anchor="ctr">
                    <a:lnL>
                      <a:noFill/>
                    </a:lnL>
                    <a:lnR>
                      <a:noFill/>
                    </a:lnR>
                    <a:lnT>
                      <a:noFill/>
                    </a:lnT>
                    <a:lnB>
                      <a:noFill/>
                    </a:lnB>
                    <a:noFill/>
                  </a:tcPr>
                </a:tc>
                <a:extLst>
                  <a:ext uri="{0D108BD9-81ED-4DB2-BD59-A6C34878D82A}">
                    <a16:rowId xmlns:a16="http://schemas.microsoft.com/office/drawing/2014/main" val="2661427339"/>
                  </a:ext>
                </a:extLst>
              </a:tr>
              <a:tr h="924514">
                <a:tc>
                  <a:txBody>
                    <a:bodyPr/>
                    <a:lstStyle/>
                    <a:p>
                      <a:pPr>
                        <a:buNone/>
                      </a:pPr>
                      <a:r>
                        <a:rPr lang="en-GB" sz="1800" b="1">
                          <a:solidFill>
                            <a:schemeClr val="bg2"/>
                          </a:solidFill>
                        </a:rPr>
                        <a:t>“A Framework for Online Fit Recommendation”</a:t>
                      </a:r>
                      <a:endParaRPr lang="en-GB" sz="1800">
                        <a:solidFill>
                          <a:schemeClr val="bg2"/>
                        </a:solidFill>
                      </a:endParaRPr>
                    </a:p>
                  </a:txBody>
                  <a:tcPr marL="37716" marR="37716" marT="18858" marB="18858" anchor="ctr">
                    <a:lnL>
                      <a:noFill/>
                    </a:lnL>
                    <a:lnR>
                      <a:noFill/>
                    </a:lnR>
                    <a:lnT>
                      <a:noFill/>
                    </a:lnT>
                    <a:lnB>
                      <a:noFill/>
                    </a:lnB>
                    <a:noFill/>
                  </a:tcPr>
                </a:tc>
                <a:tc>
                  <a:txBody>
                    <a:bodyPr/>
                    <a:lstStyle/>
                    <a:p>
                      <a:pPr>
                        <a:buNone/>
                      </a:pPr>
                      <a:r>
                        <a:rPr lang="en-GB" sz="1800" dirty="0">
                          <a:solidFill>
                            <a:schemeClr val="bg2"/>
                          </a:solidFill>
                        </a:rPr>
                        <a:t>Decision Trees, Body Size Models</a:t>
                      </a:r>
                    </a:p>
                  </a:txBody>
                  <a:tcPr marL="37716" marR="37716" marT="18858" marB="18858" anchor="ctr">
                    <a:lnL>
                      <a:noFill/>
                    </a:lnL>
                    <a:lnR>
                      <a:noFill/>
                    </a:lnR>
                    <a:lnT>
                      <a:noFill/>
                    </a:lnT>
                    <a:lnB>
                      <a:noFill/>
                    </a:lnB>
                    <a:noFill/>
                  </a:tcPr>
                </a:tc>
                <a:tc>
                  <a:txBody>
                    <a:bodyPr/>
                    <a:lstStyle/>
                    <a:p>
                      <a:pPr>
                        <a:buNone/>
                      </a:pPr>
                      <a:r>
                        <a:rPr lang="en-GB" sz="1800" dirty="0">
                          <a:solidFill>
                            <a:schemeClr val="bg2"/>
                          </a:solidFill>
                        </a:rPr>
                        <a:t>Match user measurement with size ranges from multiple brands</a:t>
                      </a:r>
                    </a:p>
                  </a:txBody>
                  <a:tcPr marL="37716" marR="37716" marT="18858" marB="18858" anchor="ctr">
                    <a:lnL>
                      <a:noFill/>
                    </a:lnL>
                    <a:lnR>
                      <a:noFill/>
                    </a:lnR>
                    <a:lnT>
                      <a:noFill/>
                    </a:lnT>
                    <a:lnB>
                      <a:noFill/>
                    </a:lnB>
                    <a:noFill/>
                  </a:tcPr>
                </a:tc>
                <a:tc>
                  <a:txBody>
                    <a:bodyPr/>
                    <a:lstStyle/>
                    <a:p>
                      <a:pPr>
                        <a:buNone/>
                      </a:pPr>
                      <a:r>
                        <a:rPr lang="en-GB" sz="1800" dirty="0">
                          <a:solidFill>
                            <a:schemeClr val="bg2"/>
                          </a:solidFill>
                        </a:rPr>
                        <a:t>Limited performance for unique or borderline body types</a:t>
                      </a:r>
                    </a:p>
                  </a:txBody>
                  <a:tcPr marL="37716" marR="37716" marT="18858" marB="18858" anchor="ctr">
                    <a:lnL>
                      <a:noFill/>
                    </a:lnL>
                    <a:lnR>
                      <a:noFill/>
                    </a:lnR>
                    <a:lnT>
                      <a:noFill/>
                    </a:lnT>
                    <a:lnB>
                      <a:noFill/>
                    </a:lnB>
                    <a:noFill/>
                  </a:tcPr>
                </a:tc>
                <a:extLst>
                  <a:ext uri="{0D108BD9-81ED-4DB2-BD59-A6C34878D82A}">
                    <a16:rowId xmlns:a16="http://schemas.microsoft.com/office/drawing/2014/main" val="1809052931"/>
                  </a:ext>
                </a:extLst>
              </a:tr>
              <a:tr h="924514">
                <a:tc>
                  <a:txBody>
                    <a:bodyPr/>
                    <a:lstStyle/>
                    <a:p>
                      <a:pPr>
                        <a:buNone/>
                      </a:pPr>
                      <a:r>
                        <a:rPr lang="en-GB" sz="1800" b="1">
                          <a:solidFill>
                            <a:schemeClr val="bg2"/>
                          </a:solidFill>
                        </a:rPr>
                        <a:t>“Pose-based Body Measurement Extraction Using MediaPipe”</a:t>
                      </a:r>
                      <a:endParaRPr lang="en-GB" sz="1800">
                        <a:solidFill>
                          <a:schemeClr val="bg2"/>
                        </a:solidFill>
                      </a:endParaRPr>
                    </a:p>
                  </a:txBody>
                  <a:tcPr marL="37716" marR="37716" marT="18858" marB="18858" anchor="ctr">
                    <a:lnL>
                      <a:noFill/>
                    </a:lnL>
                    <a:lnR>
                      <a:noFill/>
                    </a:lnR>
                    <a:lnT>
                      <a:noFill/>
                    </a:lnT>
                    <a:lnB>
                      <a:noFill/>
                    </a:lnB>
                    <a:noFill/>
                  </a:tcPr>
                </a:tc>
                <a:tc>
                  <a:txBody>
                    <a:bodyPr/>
                    <a:lstStyle/>
                    <a:p>
                      <a:pPr>
                        <a:buNone/>
                      </a:pPr>
                      <a:r>
                        <a:rPr lang="en-IN" sz="1800">
                          <a:solidFill>
                            <a:schemeClr val="bg2"/>
                          </a:solidFill>
                        </a:rPr>
                        <a:t>MediaPipe BlazePose, Python</a:t>
                      </a:r>
                    </a:p>
                  </a:txBody>
                  <a:tcPr marL="37716" marR="37716" marT="18858" marB="18858" anchor="ctr">
                    <a:lnL>
                      <a:noFill/>
                    </a:lnL>
                    <a:lnR>
                      <a:noFill/>
                    </a:lnR>
                    <a:lnT>
                      <a:noFill/>
                    </a:lnT>
                    <a:lnB>
                      <a:noFill/>
                    </a:lnB>
                    <a:noFill/>
                  </a:tcPr>
                </a:tc>
                <a:tc>
                  <a:txBody>
                    <a:bodyPr/>
                    <a:lstStyle/>
                    <a:p>
                      <a:pPr>
                        <a:buNone/>
                      </a:pPr>
                      <a:r>
                        <a:rPr lang="en-GB" sz="1800">
                          <a:solidFill>
                            <a:schemeClr val="bg2"/>
                          </a:solidFill>
                        </a:rPr>
                        <a:t>Accurate keypoint detection, lightweight, real-time estimation</a:t>
                      </a:r>
                    </a:p>
                  </a:txBody>
                  <a:tcPr marL="37716" marR="37716" marT="18858" marB="18858" anchor="ctr">
                    <a:lnL>
                      <a:noFill/>
                    </a:lnL>
                    <a:lnR>
                      <a:noFill/>
                    </a:lnR>
                    <a:lnT>
                      <a:noFill/>
                    </a:lnT>
                    <a:lnB>
                      <a:noFill/>
                    </a:lnB>
                    <a:noFill/>
                  </a:tcPr>
                </a:tc>
                <a:tc>
                  <a:txBody>
                    <a:bodyPr/>
                    <a:lstStyle/>
                    <a:p>
                      <a:pPr>
                        <a:buNone/>
                      </a:pPr>
                      <a:r>
                        <a:rPr lang="en-GB" sz="1800" dirty="0">
                          <a:solidFill>
                            <a:schemeClr val="bg2"/>
                          </a:solidFill>
                        </a:rPr>
                        <a:t>Works less accurately with loose clothing or low-resolution images</a:t>
                      </a:r>
                    </a:p>
                  </a:txBody>
                  <a:tcPr marL="37716" marR="37716" marT="18858" marB="18858" anchor="ctr">
                    <a:lnL>
                      <a:noFill/>
                    </a:lnL>
                    <a:lnR>
                      <a:noFill/>
                    </a:lnR>
                    <a:lnT>
                      <a:noFill/>
                    </a:lnT>
                    <a:lnB>
                      <a:noFill/>
                    </a:lnB>
                    <a:noFill/>
                  </a:tcPr>
                </a:tc>
                <a:extLst>
                  <a:ext uri="{0D108BD9-81ED-4DB2-BD59-A6C34878D82A}">
                    <a16:rowId xmlns:a16="http://schemas.microsoft.com/office/drawing/2014/main" val="263670948"/>
                  </a:ext>
                </a:extLst>
              </a:tr>
              <a:tr h="751167">
                <a:tc>
                  <a:txBody>
                    <a:bodyPr/>
                    <a:lstStyle/>
                    <a:p>
                      <a:pPr>
                        <a:buNone/>
                      </a:pPr>
                      <a:r>
                        <a:rPr lang="en-GB" sz="1800" b="1">
                          <a:solidFill>
                            <a:schemeClr val="bg2"/>
                          </a:solidFill>
                        </a:rPr>
                        <a:t>“Hybrid Vision–ML Approach for Cloth Size Prediction”</a:t>
                      </a:r>
                      <a:endParaRPr lang="en-GB" sz="1800">
                        <a:solidFill>
                          <a:schemeClr val="bg2"/>
                        </a:solidFill>
                      </a:endParaRPr>
                    </a:p>
                  </a:txBody>
                  <a:tcPr marL="37716" marR="37716" marT="18858" marB="18858" anchor="ctr">
                    <a:lnL>
                      <a:noFill/>
                    </a:lnL>
                    <a:lnR>
                      <a:noFill/>
                    </a:lnR>
                    <a:lnT>
                      <a:noFill/>
                    </a:lnT>
                    <a:lnB>
                      <a:noFill/>
                    </a:lnB>
                    <a:noFill/>
                  </a:tcPr>
                </a:tc>
                <a:tc>
                  <a:txBody>
                    <a:bodyPr/>
                    <a:lstStyle/>
                    <a:p>
                      <a:pPr>
                        <a:buNone/>
                      </a:pPr>
                      <a:r>
                        <a:rPr lang="en-IN" sz="1800">
                          <a:solidFill>
                            <a:schemeClr val="bg2"/>
                          </a:solidFill>
                        </a:rPr>
                        <a:t>Pose Estimation + ML (RF, XGBoost)</a:t>
                      </a:r>
                    </a:p>
                  </a:txBody>
                  <a:tcPr marL="37716" marR="37716" marT="18858" marB="18858" anchor="ctr">
                    <a:lnL>
                      <a:noFill/>
                    </a:lnL>
                    <a:lnR>
                      <a:noFill/>
                    </a:lnR>
                    <a:lnT>
                      <a:noFill/>
                    </a:lnT>
                    <a:lnB>
                      <a:noFill/>
                    </a:lnB>
                    <a:noFill/>
                  </a:tcPr>
                </a:tc>
                <a:tc>
                  <a:txBody>
                    <a:bodyPr/>
                    <a:lstStyle/>
                    <a:p>
                      <a:pPr>
                        <a:buNone/>
                      </a:pPr>
                      <a:r>
                        <a:rPr lang="en-IN" sz="1800" dirty="0">
                          <a:solidFill>
                            <a:schemeClr val="bg2"/>
                          </a:solidFill>
                        </a:rPr>
                        <a:t>Combines pose extraction + ML classification for 95%+ accuracy</a:t>
                      </a:r>
                    </a:p>
                  </a:txBody>
                  <a:tcPr marL="37716" marR="37716" marT="18858" marB="18858" anchor="ctr">
                    <a:lnL>
                      <a:noFill/>
                    </a:lnL>
                    <a:lnR>
                      <a:noFill/>
                    </a:lnR>
                    <a:lnT>
                      <a:noFill/>
                    </a:lnT>
                    <a:lnB>
                      <a:noFill/>
                    </a:lnB>
                    <a:noFill/>
                  </a:tcPr>
                </a:tc>
                <a:tc>
                  <a:txBody>
                    <a:bodyPr/>
                    <a:lstStyle/>
                    <a:p>
                      <a:pPr>
                        <a:buNone/>
                      </a:pPr>
                      <a:r>
                        <a:rPr lang="en-GB" sz="1800" dirty="0">
                          <a:solidFill>
                            <a:schemeClr val="bg2"/>
                          </a:solidFill>
                        </a:rPr>
                        <a:t>Needs careful calibration and height scaling</a:t>
                      </a:r>
                    </a:p>
                  </a:txBody>
                  <a:tcPr marL="37716" marR="37716" marT="18858" marB="18858" anchor="ctr">
                    <a:lnL>
                      <a:noFill/>
                    </a:lnL>
                    <a:lnR>
                      <a:noFill/>
                    </a:lnR>
                    <a:lnT>
                      <a:noFill/>
                    </a:lnT>
                    <a:lnB>
                      <a:noFill/>
                    </a:lnB>
                    <a:noFill/>
                  </a:tcPr>
                </a:tc>
                <a:extLst>
                  <a:ext uri="{0D108BD9-81ED-4DB2-BD59-A6C34878D82A}">
                    <a16:rowId xmlns:a16="http://schemas.microsoft.com/office/drawing/2014/main" val="3721623445"/>
                  </a:ext>
                </a:extLst>
              </a:tr>
              <a:tr h="751167">
                <a:tc>
                  <a:txBody>
                    <a:bodyPr/>
                    <a:lstStyle/>
                    <a:p>
                      <a:pPr>
                        <a:buNone/>
                      </a:pPr>
                      <a:r>
                        <a:rPr lang="en-IN" sz="1800" b="1">
                          <a:solidFill>
                            <a:schemeClr val="bg2"/>
                          </a:solidFill>
                        </a:rPr>
                        <a:t>“Image-Based Anthropometric Measurement System”</a:t>
                      </a:r>
                      <a:endParaRPr lang="en-IN" sz="1800">
                        <a:solidFill>
                          <a:schemeClr val="bg2"/>
                        </a:solidFill>
                      </a:endParaRPr>
                    </a:p>
                  </a:txBody>
                  <a:tcPr marL="37716" marR="37716" marT="18858" marB="18858" anchor="ctr">
                    <a:lnL>
                      <a:noFill/>
                    </a:lnL>
                    <a:lnR>
                      <a:noFill/>
                    </a:lnR>
                    <a:lnT>
                      <a:noFill/>
                    </a:lnT>
                    <a:lnB>
                      <a:noFill/>
                    </a:lnB>
                    <a:noFill/>
                  </a:tcPr>
                </a:tc>
                <a:tc>
                  <a:txBody>
                    <a:bodyPr/>
                    <a:lstStyle/>
                    <a:p>
                      <a:pPr>
                        <a:buNone/>
                      </a:pPr>
                      <a:r>
                        <a:rPr lang="en-IN" sz="1800">
                          <a:solidFill>
                            <a:schemeClr val="bg2"/>
                          </a:solidFill>
                        </a:rPr>
                        <a:t>Computer Vision + Height Calibration</a:t>
                      </a:r>
                    </a:p>
                  </a:txBody>
                  <a:tcPr marL="37716" marR="37716" marT="18858" marB="18858" anchor="ctr">
                    <a:lnL>
                      <a:noFill/>
                    </a:lnL>
                    <a:lnR>
                      <a:noFill/>
                    </a:lnR>
                    <a:lnT>
                      <a:noFill/>
                    </a:lnT>
                    <a:lnB>
                      <a:noFill/>
                    </a:lnB>
                    <a:noFill/>
                  </a:tcPr>
                </a:tc>
                <a:tc>
                  <a:txBody>
                    <a:bodyPr/>
                    <a:lstStyle/>
                    <a:p>
                      <a:pPr>
                        <a:buNone/>
                      </a:pPr>
                      <a:r>
                        <a:rPr lang="en-GB" sz="1800">
                          <a:solidFill>
                            <a:schemeClr val="bg2"/>
                          </a:solidFill>
                        </a:rPr>
                        <a:t>Converts pixel distances to cm using height</a:t>
                      </a:r>
                    </a:p>
                  </a:txBody>
                  <a:tcPr marL="37716" marR="37716" marT="18858" marB="18858" anchor="ctr">
                    <a:lnL>
                      <a:noFill/>
                    </a:lnL>
                    <a:lnR>
                      <a:noFill/>
                    </a:lnR>
                    <a:lnT>
                      <a:noFill/>
                    </a:lnT>
                    <a:lnB>
                      <a:noFill/>
                    </a:lnB>
                    <a:noFill/>
                  </a:tcPr>
                </a:tc>
                <a:tc>
                  <a:txBody>
                    <a:bodyPr/>
                    <a:lstStyle/>
                    <a:p>
                      <a:pPr>
                        <a:buNone/>
                      </a:pPr>
                      <a:r>
                        <a:rPr lang="en-GB" sz="1800">
                          <a:solidFill>
                            <a:schemeClr val="bg2"/>
                          </a:solidFill>
                        </a:rPr>
                        <a:t>Requires accurate height input; small errors propagate</a:t>
                      </a:r>
                    </a:p>
                  </a:txBody>
                  <a:tcPr marL="37716" marR="37716" marT="18858" marB="18858" anchor="ctr">
                    <a:lnL>
                      <a:noFill/>
                    </a:lnL>
                    <a:lnR>
                      <a:noFill/>
                    </a:lnR>
                    <a:lnT>
                      <a:noFill/>
                    </a:lnT>
                    <a:lnB>
                      <a:noFill/>
                    </a:lnB>
                    <a:noFill/>
                  </a:tcPr>
                </a:tc>
                <a:extLst>
                  <a:ext uri="{0D108BD9-81ED-4DB2-BD59-A6C34878D82A}">
                    <a16:rowId xmlns:a16="http://schemas.microsoft.com/office/drawing/2014/main" val="374722607"/>
                  </a:ext>
                </a:extLst>
              </a:tr>
              <a:tr h="751167">
                <a:tc>
                  <a:txBody>
                    <a:bodyPr/>
                    <a:lstStyle/>
                    <a:p>
                      <a:pPr>
                        <a:buNone/>
                      </a:pPr>
                      <a:r>
                        <a:rPr lang="en-GB" sz="1800" b="1">
                          <a:solidFill>
                            <a:schemeClr val="bg2"/>
                          </a:solidFill>
                        </a:rPr>
                        <a:t>“Deep Learning for Body Shape and Size Classification”</a:t>
                      </a:r>
                      <a:endParaRPr lang="en-GB" sz="1800">
                        <a:solidFill>
                          <a:schemeClr val="bg2"/>
                        </a:solidFill>
                      </a:endParaRPr>
                    </a:p>
                  </a:txBody>
                  <a:tcPr marL="37716" marR="37716" marT="18858" marB="18858" anchor="ctr">
                    <a:lnL>
                      <a:noFill/>
                    </a:lnL>
                    <a:lnR>
                      <a:noFill/>
                    </a:lnR>
                    <a:lnT>
                      <a:noFill/>
                    </a:lnT>
                    <a:lnB>
                      <a:noFill/>
                    </a:lnB>
                    <a:noFill/>
                  </a:tcPr>
                </a:tc>
                <a:tc>
                  <a:txBody>
                    <a:bodyPr/>
                    <a:lstStyle/>
                    <a:p>
                      <a:pPr>
                        <a:buNone/>
                      </a:pPr>
                      <a:r>
                        <a:rPr lang="en-IN" sz="1800">
                          <a:solidFill>
                            <a:schemeClr val="bg2"/>
                          </a:solidFill>
                        </a:rPr>
                        <a:t>CNN, Feature Extraction</a:t>
                      </a:r>
                    </a:p>
                  </a:txBody>
                  <a:tcPr marL="37716" marR="37716" marT="18858" marB="18858" anchor="ctr">
                    <a:lnL>
                      <a:noFill/>
                    </a:lnL>
                    <a:lnR>
                      <a:noFill/>
                    </a:lnR>
                    <a:lnT>
                      <a:noFill/>
                    </a:lnT>
                    <a:lnB>
                      <a:noFill/>
                    </a:lnB>
                    <a:noFill/>
                  </a:tcPr>
                </a:tc>
                <a:tc>
                  <a:txBody>
                    <a:bodyPr/>
                    <a:lstStyle/>
                    <a:p>
                      <a:pPr>
                        <a:buNone/>
                      </a:pPr>
                      <a:r>
                        <a:rPr lang="en-GB" sz="1800">
                          <a:solidFill>
                            <a:schemeClr val="bg2"/>
                          </a:solidFill>
                        </a:rPr>
                        <a:t>Learns body shape features directly from images</a:t>
                      </a:r>
                    </a:p>
                  </a:txBody>
                  <a:tcPr marL="37716" marR="37716" marT="18858" marB="18858" anchor="ctr">
                    <a:lnL>
                      <a:noFill/>
                    </a:lnL>
                    <a:lnR>
                      <a:noFill/>
                    </a:lnR>
                    <a:lnT>
                      <a:noFill/>
                    </a:lnT>
                    <a:lnB>
                      <a:noFill/>
                    </a:lnB>
                    <a:noFill/>
                  </a:tcPr>
                </a:tc>
                <a:tc>
                  <a:txBody>
                    <a:bodyPr/>
                    <a:lstStyle/>
                    <a:p>
                      <a:pPr>
                        <a:buNone/>
                      </a:pPr>
                      <a:r>
                        <a:rPr lang="en-GB" sz="1800" dirty="0">
                          <a:solidFill>
                            <a:schemeClr val="bg2"/>
                          </a:solidFill>
                        </a:rPr>
                        <a:t>Requires large dataset; difficult to deploy on low-end devices</a:t>
                      </a:r>
                    </a:p>
                  </a:txBody>
                  <a:tcPr marL="37716" marR="37716" marT="18858" marB="18858" anchor="ctr">
                    <a:lnL>
                      <a:noFill/>
                    </a:lnL>
                    <a:lnR>
                      <a:noFill/>
                    </a:lnR>
                    <a:lnT>
                      <a:noFill/>
                    </a:lnT>
                    <a:lnB>
                      <a:noFill/>
                    </a:lnB>
                    <a:noFill/>
                  </a:tcPr>
                </a:tc>
                <a:extLst>
                  <a:ext uri="{0D108BD9-81ED-4DB2-BD59-A6C34878D82A}">
                    <a16:rowId xmlns:a16="http://schemas.microsoft.com/office/drawing/2014/main" val="469413885"/>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TextBox 2"/>
          <p:cNvSpPr txBox="1"/>
          <p:nvPr/>
        </p:nvSpPr>
        <p:spPr>
          <a:xfrm>
            <a:off x="6243644" y="4328782"/>
            <a:ext cx="10183736" cy="3568606"/>
          </a:xfrm>
          <a:prstGeom prst="rect">
            <a:avLst/>
          </a:prstGeom>
        </p:spPr>
        <p:txBody>
          <a:bodyPr lIns="0" tIns="0" rIns="0" bIns="0" rtlCol="0" anchor="t">
            <a:spAutoFit/>
          </a:bodyPr>
          <a:lstStyle/>
          <a:p>
            <a:pPr algn="l">
              <a:lnSpc>
                <a:spcPts val="4076"/>
              </a:lnSpc>
            </a:pPr>
            <a:r>
              <a:rPr lang="en-US" sz="2500" dirty="0">
                <a:solidFill>
                  <a:srgbClr val="FFFFFF"/>
                </a:solidFill>
                <a:latin typeface="Advance Black"/>
                <a:ea typeface="Advance Black"/>
                <a:cs typeface="Advance Black"/>
                <a:sym typeface="Advance Black"/>
              </a:rPr>
              <a:t>The existing system for clothing size selection mostly depends on manual methods. Users typically choose their shirt size based on trial rooms, measuring tapes, or approximate guessing. Online shopping platforms show standard size charts, but customers must compare their measurements manually with these charts. Since every brand uses different size standards, this often leads to confusion and incorrect selections.</a:t>
            </a:r>
          </a:p>
        </p:txBody>
      </p:sp>
      <p:grpSp>
        <p:nvGrpSpPr>
          <p:cNvPr id="3" name="Group 3"/>
          <p:cNvGrpSpPr/>
          <p:nvPr/>
        </p:nvGrpSpPr>
        <p:grpSpPr>
          <a:xfrm>
            <a:off x="17221200" y="2552700"/>
            <a:ext cx="685034" cy="5636810"/>
            <a:chOff x="0" y="0"/>
            <a:chExt cx="375273" cy="2056324"/>
          </a:xfrm>
        </p:grpSpPr>
        <p:sp>
          <p:nvSpPr>
            <p:cNvPr id="4" name="Freeform 4"/>
            <p:cNvSpPr/>
            <p:nvPr/>
          </p:nvSpPr>
          <p:spPr>
            <a:xfrm>
              <a:off x="0" y="0"/>
              <a:ext cx="375273" cy="2056324"/>
            </a:xfrm>
            <a:custGeom>
              <a:avLst/>
              <a:gdLst/>
              <a:ahLst/>
              <a:cxnLst/>
              <a:rect l="l" t="t" r="r" b="b"/>
              <a:pathLst>
                <a:path w="375273" h="2056324">
                  <a:moveTo>
                    <a:pt x="0" y="0"/>
                  </a:moveTo>
                  <a:lnTo>
                    <a:pt x="375273" y="0"/>
                  </a:lnTo>
                  <a:lnTo>
                    <a:pt x="375273" y="2056324"/>
                  </a:lnTo>
                  <a:lnTo>
                    <a:pt x="0" y="2056324"/>
                  </a:lnTo>
                  <a:close/>
                </a:path>
              </a:pathLst>
            </a:custGeom>
            <a:solidFill>
              <a:srgbClr val="D09E5B"/>
            </a:solidFill>
          </p:spPr>
        </p:sp>
      </p:grpSp>
      <p:sp>
        <p:nvSpPr>
          <p:cNvPr id="5" name="AutoShape 5"/>
          <p:cNvSpPr/>
          <p:nvPr/>
        </p:nvSpPr>
        <p:spPr>
          <a:xfrm>
            <a:off x="12711976" y="1123950"/>
            <a:ext cx="5576024" cy="0"/>
          </a:xfrm>
          <a:prstGeom prst="line">
            <a:avLst/>
          </a:prstGeom>
          <a:ln w="190500" cap="flat">
            <a:solidFill>
              <a:srgbClr val="D09E5B"/>
            </a:solidFill>
            <a:prstDash val="solid"/>
            <a:headEnd type="none" w="sm" len="sm"/>
            <a:tailEnd type="none" w="sm" len="sm"/>
          </a:ln>
        </p:spPr>
      </p:sp>
      <p:sp>
        <p:nvSpPr>
          <p:cNvPr id="6" name="TextBox 6"/>
          <p:cNvSpPr txBox="1"/>
          <p:nvPr/>
        </p:nvSpPr>
        <p:spPr>
          <a:xfrm>
            <a:off x="6243644" y="2798877"/>
            <a:ext cx="6024556" cy="810094"/>
          </a:xfrm>
          <a:prstGeom prst="rect">
            <a:avLst/>
          </a:prstGeom>
        </p:spPr>
        <p:txBody>
          <a:bodyPr wrap="square" lIns="0" tIns="0" rIns="0" bIns="0" rtlCol="0" anchor="t">
            <a:spAutoFit/>
          </a:bodyPr>
          <a:lstStyle/>
          <a:p>
            <a:pPr algn="ctr">
              <a:lnSpc>
                <a:spcPts val="7560"/>
              </a:lnSpc>
              <a:spcBef>
                <a:spcPct val="0"/>
              </a:spcBef>
            </a:pPr>
            <a:r>
              <a:rPr lang="en-US" sz="5400" dirty="0">
                <a:solidFill>
                  <a:srgbClr val="D09E5B"/>
                </a:solidFill>
                <a:latin typeface="Acropolis"/>
                <a:ea typeface="Acropolis"/>
                <a:cs typeface="Acropolis"/>
                <a:sym typeface="Acropolis"/>
              </a:rPr>
              <a:t>EXISTING SYSTEM</a:t>
            </a:r>
          </a:p>
        </p:txBody>
      </p:sp>
      <p:sp>
        <p:nvSpPr>
          <p:cNvPr id="7" name="Freeform 7"/>
          <p:cNvSpPr/>
          <p:nvPr/>
        </p:nvSpPr>
        <p:spPr>
          <a:xfrm>
            <a:off x="1737805" y="3406572"/>
            <a:ext cx="3541335" cy="5439045"/>
          </a:xfrm>
          <a:custGeom>
            <a:avLst/>
            <a:gdLst/>
            <a:ahLst/>
            <a:cxnLst/>
            <a:rect l="l" t="t" r="r" b="b"/>
            <a:pathLst>
              <a:path w="3541335" h="5439045">
                <a:moveTo>
                  <a:pt x="0" y="0"/>
                </a:moveTo>
                <a:lnTo>
                  <a:pt x="3541335" y="0"/>
                </a:lnTo>
                <a:lnTo>
                  <a:pt x="3541335" y="5439045"/>
                </a:lnTo>
                <a:lnTo>
                  <a:pt x="0" y="5439045"/>
                </a:lnTo>
                <a:lnTo>
                  <a:pt x="0" y="0"/>
                </a:lnTo>
                <a:close/>
              </a:path>
            </a:pathLst>
          </a:custGeom>
          <a:blipFill>
            <a:blip r:embed="rId2"/>
            <a:stretch>
              <a:fillRect r="-194331"/>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TextBox 2"/>
          <p:cNvSpPr txBox="1"/>
          <p:nvPr/>
        </p:nvSpPr>
        <p:spPr>
          <a:xfrm>
            <a:off x="2998126" y="4206117"/>
            <a:ext cx="11804246" cy="4212279"/>
          </a:xfrm>
          <a:prstGeom prst="rect">
            <a:avLst/>
          </a:prstGeom>
        </p:spPr>
        <p:txBody>
          <a:bodyPr lIns="0" tIns="0" rIns="0" bIns="0" rtlCol="0" anchor="t">
            <a:spAutoFit/>
          </a:bodyPr>
          <a:lstStyle/>
          <a:p>
            <a:pPr marL="728776" lvl="1" indent="-364388" algn="l">
              <a:lnSpc>
                <a:spcPts val="4725"/>
              </a:lnSpc>
              <a:buFont typeface="Arial"/>
              <a:buChar char="•"/>
            </a:pPr>
            <a:r>
              <a:rPr lang="en-US" sz="3375">
                <a:solidFill>
                  <a:srgbClr val="FFFFFF"/>
                </a:solidFill>
                <a:latin typeface="Advance Black"/>
                <a:ea typeface="Advance Black"/>
                <a:cs typeface="Advance Black"/>
                <a:sym typeface="Advance Black"/>
              </a:rPr>
              <a:t>No automation for extracting body measurements</a:t>
            </a:r>
          </a:p>
          <a:p>
            <a:pPr marL="728776" lvl="1" indent="-364388" algn="l">
              <a:lnSpc>
                <a:spcPts val="4725"/>
              </a:lnSpc>
              <a:buFont typeface="Arial"/>
              <a:buChar char="•"/>
            </a:pPr>
            <a:r>
              <a:rPr lang="en-US" sz="3375">
                <a:solidFill>
                  <a:srgbClr val="FFFFFF"/>
                </a:solidFill>
                <a:latin typeface="Advance Black"/>
                <a:ea typeface="Advance Black"/>
                <a:cs typeface="Advance Black"/>
                <a:sym typeface="Advance Black"/>
              </a:rPr>
              <a:t>Not accurate for different body types</a:t>
            </a:r>
          </a:p>
          <a:p>
            <a:pPr marL="728776" lvl="1" indent="-364388" algn="l">
              <a:lnSpc>
                <a:spcPts val="4725"/>
              </a:lnSpc>
              <a:buFont typeface="Arial"/>
              <a:buChar char="•"/>
            </a:pPr>
            <a:r>
              <a:rPr lang="en-US" sz="3375">
                <a:solidFill>
                  <a:srgbClr val="FFFFFF"/>
                </a:solidFill>
                <a:latin typeface="Advance Black"/>
                <a:ea typeface="Advance Black"/>
                <a:cs typeface="Advance Black"/>
                <a:sym typeface="Advance Black"/>
              </a:rPr>
              <a:t>Brand size variations are not handled</a:t>
            </a:r>
          </a:p>
          <a:p>
            <a:pPr marL="728776" lvl="1" indent="-364388" algn="l">
              <a:lnSpc>
                <a:spcPts val="4725"/>
              </a:lnSpc>
              <a:buFont typeface="Arial"/>
              <a:buChar char="•"/>
            </a:pPr>
            <a:r>
              <a:rPr lang="en-US" sz="3375">
                <a:solidFill>
                  <a:srgbClr val="FFFFFF"/>
                </a:solidFill>
                <a:latin typeface="Advance Black"/>
                <a:ea typeface="Advance Black"/>
                <a:cs typeface="Advance Black"/>
                <a:sym typeface="Advance Black"/>
              </a:rPr>
              <a:t>User depends on manual comparison</a:t>
            </a:r>
          </a:p>
          <a:p>
            <a:pPr marL="728776" lvl="1" indent="-364388" algn="l">
              <a:lnSpc>
                <a:spcPts val="4725"/>
              </a:lnSpc>
              <a:buFont typeface="Arial"/>
              <a:buChar char="•"/>
            </a:pPr>
            <a:r>
              <a:rPr lang="en-US" sz="3375">
                <a:solidFill>
                  <a:srgbClr val="FFFFFF"/>
                </a:solidFill>
                <a:latin typeface="Advance Black"/>
                <a:ea typeface="Advance Black"/>
                <a:cs typeface="Advance Black"/>
                <a:sym typeface="Advance Black"/>
              </a:rPr>
              <a:t>No AI-based recommendation</a:t>
            </a:r>
          </a:p>
          <a:p>
            <a:pPr marL="728776" lvl="1" indent="-364388" algn="l">
              <a:lnSpc>
                <a:spcPts val="4725"/>
              </a:lnSpc>
              <a:buFont typeface="Arial"/>
              <a:buChar char="•"/>
            </a:pPr>
            <a:r>
              <a:rPr lang="en-US" sz="3375">
                <a:solidFill>
                  <a:srgbClr val="FFFFFF"/>
                </a:solidFill>
                <a:latin typeface="Advance Black"/>
                <a:ea typeface="Advance Black"/>
                <a:cs typeface="Advance Black"/>
                <a:sym typeface="Advance Black"/>
              </a:rPr>
              <a:t>High chances of wrong size selection</a:t>
            </a:r>
          </a:p>
          <a:p>
            <a:pPr algn="l">
              <a:lnSpc>
                <a:spcPts val="4725"/>
              </a:lnSpc>
            </a:pPr>
            <a:endParaRPr lang="en-US" sz="3375">
              <a:solidFill>
                <a:srgbClr val="FFFFFF"/>
              </a:solidFill>
              <a:latin typeface="Advance Black"/>
              <a:ea typeface="Advance Black"/>
              <a:cs typeface="Advance Black"/>
              <a:sym typeface="Advance Black"/>
            </a:endParaRPr>
          </a:p>
        </p:txBody>
      </p:sp>
      <p:grpSp>
        <p:nvGrpSpPr>
          <p:cNvPr id="3" name="Group 3"/>
          <p:cNvGrpSpPr/>
          <p:nvPr/>
        </p:nvGrpSpPr>
        <p:grpSpPr>
          <a:xfrm>
            <a:off x="16916400" y="2552700"/>
            <a:ext cx="1028700" cy="5636810"/>
            <a:chOff x="0" y="0"/>
            <a:chExt cx="375273" cy="2056324"/>
          </a:xfrm>
        </p:grpSpPr>
        <p:sp>
          <p:nvSpPr>
            <p:cNvPr id="4" name="Freeform 4"/>
            <p:cNvSpPr/>
            <p:nvPr/>
          </p:nvSpPr>
          <p:spPr>
            <a:xfrm>
              <a:off x="0" y="0"/>
              <a:ext cx="375273" cy="2056324"/>
            </a:xfrm>
            <a:custGeom>
              <a:avLst/>
              <a:gdLst/>
              <a:ahLst/>
              <a:cxnLst/>
              <a:rect l="l" t="t" r="r" b="b"/>
              <a:pathLst>
                <a:path w="375273" h="2056324">
                  <a:moveTo>
                    <a:pt x="0" y="0"/>
                  </a:moveTo>
                  <a:lnTo>
                    <a:pt x="375273" y="0"/>
                  </a:lnTo>
                  <a:lnTo>
                    <a:pt x="375273" y="2056324"/>
                  </a:lnTo>
                  <a:lnTo>
                    <a:pt x="0" y="2056324"/>
                  </a:lnTo>
                  <a:close/>
                </a:path>
              </a:pathLst>
            </a:custGeom>
            <a:solidFill>
              <a:srgbClr val="D09E5B"/>
            </a:solidFill>
          </p:spPr>
        </p:sp>
      </p:grpSp>
      <p:sp>
        <p:nvSpPr>
          <p:cNvPr id="5" name="AutoShape 5"/>
          <p:cNvSpPr/>
          <p:nvPr/>
        </p:nvSpPr>
        <p:spPr>
          <a:xfrm>
            <a:off x="12711976" y="1123950"/>
            <a:ext cx="5576024" cy="0"/>
          </a:xfrm>
          <a:prstGeom prst="line">
            <a:avLst/>
          </a:prstGeom>
          <a:ln w="190500" cap="flat">
            <a:solidFill>
              <a:srgbClr val="D09E5B"/>
            </a:solidFill>
            <a:prstDash val="solid"/>
            <a:headEnd type="none" w="sm" len="sm"/>
            <a:tailEnd type="none" w="sm" len="sm"/>
          </a:ln>
        </p:spPr>
      </p:sp>
      <p:sp>
        <p:nvSpPr>
          <p:cNvPr id="6" name="TextBox 6"/>
          <p:cNvSpPr txBox="1"/>
          <p:nvPr/>
        </p:nvSpPr>
        <p:spPr>
          <a:xfrm>
            <a:off x="3452586" y="2404104"/>
            <a:ext cx="11406414" cy="810094"/>
          </a:xfrm>
          <a:prstGeom prst="rect">
            <a:avLst/>
          </a:prstGeom>
        </p:spPr>
        <p:txBody>
          <a:bodyPr wrap="square" lIns="0" tIns="0" rIns="0" bIns="0" rtlCol="0" anchor="t">
            <a:spAutoFit/>
          </a:bodyPr>
          <a:lstStyle/>
          <a:p>
            <a:pPr algn="ctr">
              <a:lnSpc>
                <a:spcPts val="7560"/>
              </a:lnSpc>
              <a:spcBef>
                <a:spcPct val="0"/>
              </a:spcBef>
            </a:pPr>
            <a:r>
              <a:rPr lang="en-US" sz="5400" dirty="0">
                <a:solidFill>
                  <a:srgbClr val="D09E5B"/>
                </a:solidFill>
                <a:latin typeface="Acropolis"/>
                <a:ea typeface="Acropolis"/>
                <a:cs typeface="Acropolis"/>
                <a:sym typeface="Acropolis"/>
              </a:rPr>
              <a:t>LIMITATIONS OF EXISTING SYSTEM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TextBox 2"/>
          <p:cNvSpPr txBox="1"/>
          <p:nvPr/>
        </p:nvSpPr>
        <p:spPr>
          <a:xfrm>
            <a:off x="3352678" y="3282873"/>
            <a:ext cx="11706871" cy="5346575"/>
          </a:xfrm>
          <a:prstGeom prst="rect">
            <a:avLst/>
          </a:prstGeom>
        </p:spPr>
        <p:txBody>
          <a:bodyPr lIns="0" tIns="0" rIns="0" bIns="0" rtlCol="0" anchor="t">
            <a:spAutoFit/>
          </a:bodyPr>
          <a:lstStyle/>
          <a:p>
            <a:pPr marL="722765" lvl="1" indent="-361382" algn="l">
              <a:lnSpc>
                <a:spcPts val="4686"/>
              </a:lnSpc>
              <a:buFont typeface="Arial"/>
              <a:buChar char="•"/>
            </a:pPr>
            <a:r>
              <a:rPr lang="en-US" sz="3347">
                <a:solidFill>
                  <a:srgbClr val="FFFFFF"/>
                </a:solidFill>
                <a:latin typeface="Advance Black"/>
                <a:ea typeface="Advance Black"/>
                <a:cs typeface="Advance Black"/>
                <a:sym typeface="Advance Black"/>
              </a:rPr>
              <a:t>Automated body measurement extraction from image</a:t>
            </a:r>
          </a:p>
          <a:p>
            <a:pPr marL="722765" lvl="1" indent="-361382" algn="l">
              <a:lnSpc>
                <a:spcPts val="4686"/>
              </a:lnSpc>
              <a:buFont typeface="Arial"/>
              <a:buChar char="•"/>
            </a:pPr>
            <a:r>
              <a:rPr lang="en-US" sz="3347">
                <a:solidFill>
                  <a:srgbClr val="FFFFFF"/>
                </a:solidFill>
                <a:latin typeface="Advance Black"/>
                <a:ea typeface="Advance Black"/>
                <a:cs typeface="Advance Black"/>
                <a:sym typeface="Advance Black"/>
              </a:rPr>
              <a:t>Uses advanced pose estimation (MediaPipe)</a:t>
            </a:r>
          </a:p>
          <a:p>
            <a:pPr marL="722765" lvl="1" indent="-361382" algn="l">
              <a:lnSpc>
                <a:spcPts val="4686"/>
              </a:lnSpc>
              <a:buFont typeface="Arial"/>
              <a:buChar char="•"/>
            </a:pPr>
            <a:r>
              <a:rPr lang="en-US" sz="3347">
                <a:solidFill>
                  <a:srgbClr val="FFFFFF"/>
                </a:solidFill>
                <a:latin typeface="Advance Black"/>
                <a:ea typeface="Advance Black"/>
                <a:cs typeface="Advance Black"/>
                <a:sym typeface="Advance Black"/>
              </a:rPr>
              <a:t>Converts pixel distances into actual cm using user height</a:t>
            </a:r>
          </a:p>
          <a:p>
            <a:pPr marL="722765" lvl="1" indent="-361382" algn="l">
              <a:lnSpc>
                <a:spcPts val="4686"/>
              </a:lnSpc>
              <a:buFont typeface="Arial"/>
              <a:buChar char="•"/>
            </a:pPr>
            <a:r>
              <a:rPr lang="en-US" sz="3347">
                <a:solidFill>
                  <a:srgbClr val="FFFFFF"/>
                </a:solidFill>
                <a:latin typeface="Advance Black"/>
                <a:ea typeface="Advance Black"/>
                <a:cs typeface="Advance Black"/>
                <a:sym typeface="Advance Black"/>
              </a:rPr>
              <a:t>Integrated dataset from multiple sources</a:t>
            </a:r>
          </a:p>
          <a:p>
            <a:pPr marL="722765" lvl="1" indent="-361382" algn="l">
              <a:lnSpc>
                <a:spcPts val="4686"/>
              </a:lnSpc>
              <a:buFont typeface="Arial"/>
              <a:buChar char="•"/>
            </a:pPr>
            <a:r>
              <a:rPr lang="en-US" sz="3347">
                <a:solidFill>
                  <a:srgbClr val="FFFFFF"/>
                </a:solidFill>
                <a:latin typeface="Advance Black"/>
                <a:ea typeface="Advance Black"/>
                <a:cs typeface="Advance Black"/>
                <a:sym typeface="Advance Black"/>
              </a:rPr>
              <a:t>Trained ML model using Random Forest &amp; XGBoost</a:t>
            </a:r>
          </a:p>
          <a:p>
            <a:pPr marL="722765" lvl="1" indent="-361382" algn="l">
              <a:lnSpc>
                <a:spcPts val="4686"/>
              </a:lnSpc>
              <a:buFont typeface="Arial"/>
              <a:buChar char="•"/>
            </a:pPr>
            <a:r>
              <a:rPr lang="en-US" sz="3347">
                <a:solidFill>
                  <a:srgbClr val="FFFFFF"/>
                </a:solidFill>
                <a:latin typeface="Advance Black"/>
                <a:ea typeface="Advance Black"/>
                <a:cs typeface="Advance Black"/>
                <a:sym typeface="Advance Black"/>
              </a:rPr>
              <a:t>95%+ accurate size prediction</a:t>
            </a:r>
          </a:p>
          <a:p>
            <a:pPr marL="722765" lvl="1" indent="-361382" algn="l">
              <a:lnSpc>
                <a:spcPts val="4686"/>
              </a:lnSpc>
              <a:buFont typeface="Arial"/>
              <a:buChar char="•"/>
            </a:pPr>
            <a:r>
              <a:rPr lang="en-US" sz="3347">
                <a:solidFill>
                  <a:srgbClr val="FFFFFF"/>
                </a:solidFill>
                <a:latin typeface="Advance Black"/>
                <a:ea typeface="Advance Black"/>
                <a:cs typeface="Advance Black"/>
                <a:sym typeface="Advance Black"/>
              </a:rPr>
              <a:t>Fast, user-friendly UI built with Flask</a:t>
            </a:r>
          </a:p>
          <a:p>
            <a:pPr marL="722765" lvl="1" indent="-361382" algn="l">
              <a:lnSpc>
                <a:spcPts val="4686"/>
              </a:lnSpc>
              <a:buFont typeface="Arial"/>
              <a:buChar char="•"/>
            </a:pPr>
            <a:r>
              <a:rPr lang="en-US" sz="3347">
                <a:solidFill>
                  <a:srgbClr val="FFFFFF"/>
                </a:solidFill>
                <a:latin typeface="Advance Black"/>
                <a:ea typeface="Advance Black"/>
                <a:cs typeface="Advance Black"/>
                <a:sym typeface="Advance Black"/>
              </a:rPr>
              <a:t>Supports multiple body types and brand variations</a:t>
            </a:r>
          </a:p>
          <a:p>
            <a:pPr algn="l">
              <a:lnSpc>
                <a:spcPts val="4686"/>
              </a:lnSpc>
            </a:pPr>
            <a:endParaRPr lang="en-US" sz="3347">
              <a:solidFill>
                <a:srgbClr val="FFFFFF"/>
              </a:solidFill>
              <a:latin typeface="Advance Black"/>
              <a:ea typeface="Advance Black"/>
              <a:cs typeface="Advance Black"/>
              <a:sym typeface="Advance Black"/>
            </a:endParaRPr>
          </a:p>
        </p:txBody>
      </p:sp>
      <p:grpSp>
        <p:nvGrpSpPr>
          <p:cNvPr id="3" name="Group 3"/>
          <p:cNvGrpSpPr/>
          <p:nvPr/>
        </p:nvGrpSpPr>
        <p:grpSpPr>
          <a:xfrm>
            <a:off x="16992600" y="2705100"/>
            <a:ext cx="1028700" cy="5636810"/>
            <a:chOff x="0" y="0"/>
            <a:chExt cx="375273" cy="2056324"/>
          </a:xfrm>
        </p:grpSpPr>
        <p:sp>
          <p:nvSpPr>
            <p:cNvPr id="4" name="Freeform 4"/>
            <p:cNvSpPr/>
            <p:nvPr/>
          </p:nvSpPr>
          <p:spPr>
            <a:xfrm>
              <a:off x="0" y="0"/>
              <a:ext cx="375273" cy="2056324"/>
            </a:xfrm>
            <a:custGeom>
              <a:avLst/>
              <a:gdLst/>
              <a:ahLst/>
              <a:cxnLst/>
              <a:rect l="l" t="t" r="r" b="b"/>
              <a:pathLst>
                <a:path w="375273" h="2056324">
                  <a:moveTo>
                    <a:pt x="0" y="0"/>
                  </a:moveTo>
                  <a:lnTo>
                    <a:pt x="375273" y="0"/>
                  </a:lnTo>
                  <a:lnTo>
                    <a:pt x="375273" y="2056324"/>
                  </a:lnTo>
                  <a:lnTo>
                    <a:pt x="0" y="2056324"/>
                  </a:lnTo>
                  <a:close/>
                </a:path>
              </a:pathLst>
            </a:custGeom>
            <a:solidFill>
              <a:srgbClr val="D09E5B"/>
            </a:solidFill>
          </p:spPr>
        </p:sp>
      </p:grpSp>
      <p:sp>
        <p:nvSpPr>
          <p:cNvPr id="5" name="AutoShape 5"/>
          <p:cNvSpPr/>
          <p:nvPr/>
        </p:nvSpPr>
        <p:spPr>
          <a:xfrm>
            <a:off x="12711976" y="1123950"/>
            <a:ext cx="5576024" cy="0"/>
          </a:xfrm>
          <a:prstGeom prst="line">
            <a:avLst/>
          </a:prstGeom>
          <a:ln w="190500" cap="flat">
            <a:solidFill>
              <a:srgbClr val="D09E5B"/>
            </a:solidFill>
            <a:prstDash val="solid"/>
            <a:headEnd type="none" w="sm" len="sm"/>
            <a:tailEnd type="none" w="sm" len="sm"/>
          </a:ln>
        </p:spPr>
      </p:sp>
      <p:sp>
        <p:nvSpPr>
          <p:cNvPr id="6" name="TextBox 6"/>
          <p:cNvSpPr txBox="1"/>
          <p:nvPr/>
        </p:nvSpPr>
        <p:spPr>
          <a:xfrm>
            <a:off x="5323128" y="1588765"/>
            <a:ext cx="6640272" cy="810094"/>
          </a:xfrm>
          <a:prstGeom prst="rect">
            <a:avLst/>
          </a:prstGeom>
        </p:spPr>
        <p:txBody>
          <a:bodyPr wrap="square" lIns="0" tIns="0" rIns="0" bIns="0" rtlCol="0" anchor="t">
            <a:spAutoFit/>
          </a:bodyPr>
          <a:lstStyle/>
          <a:p>
            <a:pPr algn="ctr">
              <a:lnSpc>
                <a:spcPts val="7560"/>
              </a:lnSpc>
              <a:spcBef>
                <a:spcPct val="0"/>
              </a:spcBef>
            </a:pPr>
            <a:r>
              <a:rPr lang="en-US" sz="5400" dirty="0">
                <a:solidFill>
                  <a:srgbClr val="D09E5B"/>
                </a:solidFill>
                <a:latin typeface="Acropolis"/>
                <a:ea typeface="Acropolis"/>
                <a:cs typeface="Acropolis"/>
                <a:sym typeface="Acropolis"/>
              </a:rPr>
              <a:t>PROPOSED SYSTEM</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Freeform 2"/>
          <p:cNvSpPr/>
          <p:nvPr/>
        </p:nvSpPr>
        <p:spPr>
          <a:xfrm>
            <a:off x="7091826" y="2729863"/>
            <a:ext cx="10167474" cy="5823056"/>
          </a:xfrm>
          <a:custGeom>
            <a:avLst/>
            <a:gdLst/>
            <a:ahLst/>
            <a:cxnLst/>
            <a:rect l="l" t="t" r="r" b="b"/>
            <a:pathLst>
              <a:path w="10167474" h="5823056">
                <a:moveTo>
                  <a:pt x="0" y="0"/>
                </a:moveTo>
                <a:lnTo>
                  <a:pt x="10167474" y="0"/>
                </a:lnTo>
                <a:lnTo>
                  <a:pt x="10167474" y="5823056"/>
                </a:lnTo>
                <a:lnTo>
                  <a:pt x="0" y="5823056"/>
                </a:lnTo>
                <a:lnTo>
                  <a:pt x="0" y="0"/>
                </a:lnTo>
                <a:close/>
              </a:path>
            </a:pathLst>
          </a:custGeom>
          <a:blipFill>
            <a:blip r:embed="rId2"/>
            <a:stretch>
              <a:fillRect l="-210" t="-31062" b="-1043"/>
            </a:stretch>
          </a:blipFill>
        </p:spPr>
      </p:sp>
      <p:sp>
        <p:nvSpPr>
          <p:cNvPr id="3" name="TextBox 3"/>
          <p:cNvSpPr txBox="1"/>
          <p:nvPr/>
        </p:nvSpPr>
        <p:spPr>
          <a:xfrm>
            <a:off x="5213867" y="790575"/>
            <a:ext cx="7595362" cy="1152525"/>
          </a:xfrm>
          <a:prstGeom prst="rect">
            <a:avLst/>
          </a:prstGeom>
        </p:spPr>
        <p:txBody>
          <a:bodyPr lIns="0" tIns="0" rIns="0" bIns="0" rtlCol="0" anchor="t">
            <a:spAutoFit/>
          </a:bodyPr>
          <a:lstStyle/>
          <a:p>
            <a:pPr algn="l">
              <a:lnSpc>
                <a:spcPts val="8400"/>
              </a:lnSpc>
            </a:pPr>
            <a:r>
              <a:rPr lang="en-US" sz="6000">
                <a:solidFill>
                  <a:srgbClr val="D09E5B"/>
                </a:solidFill>
                <a:latin typeface="Acropolis"/>
                <a:ea typeface="Acropolis"/>
                <a:cs typeface="Acropolis"/>
                <a:sym typeface="Acropolis"/>
              </a:rPr>
              <a:t>SYSTEM ARCHITECTURE</a:t>
            </a:r>
          </a:p>
        </p:txBody>
      </p:sp>
      <p:sp>
        <p:nvSpPr>
          <p:cNvPr id="4" name="TextBox 4"/>
          <p:cNvSpPr txBox="1"/>
          <p:nvPr/>
        </p:nvSpPr>
        <p:spPr>
          <a:xfrm>
            <a:off x="1028700" y="4905375"/>
            <a:ext cx="5705896" cy="2219325"/>
          </a:xfrm>
          <a:prstGeom prst="rect">
            <a:avLst/>
          </a:prstGeom>
        </p:spPr>
        <p:txBody>
          <a:bodyPr lIns="0" tIns="0" rIns="0" bIns="0" rtlCol="0" anchor="t">
            <a:spAutoFit/>
          </a:bodyPr>
          <a:lstStyle/>
          <a:p>
            <a:pPr algn="l">
              <a:lnSpc>
                <a:spcPts val="8400"/>
              </a:lnSpc>
            </a:pPr>
            <a:r>
              <a:rPr lang="en-US" sz="6000">
                <a:solidFill>
                  <a:srgbClr val="D09E5B"/>
                </a:solidFill>
                <a:latin typeface="Advance Black"/>
                <a:ea typeface="Advance Black"/>
                <a:cs typeface="Advance Black"/>
                <a:sym typeface="Advance Black"/>
              </a:rPr>
              <a:t>High-Level System Overview</a:t>
            </a:r>
          </a:p>
        </p:txBody>
      </p:sp>
      <p:sp>
        <p:nvSpPr>
          <p:cNvPr id="5" name="AutoShape 5"/>
          <p:cNvSpPr/>
          <p:nvPr/>
        </p:nvSpPr>
        <p:spPr>
          <a:xfrm>
            <a:off x="1028700" y="1581150"/>
            <a:ext cx="4185167" cy="0"/>
          </a:xfrm>
          <a:prstGeom prst="line">
            <a:avLst/>
          </a:prstGeom>
          <a:ln w="190500" cap="flat">
            <a:solidFill>
              <a:srgbClr val="D09E5B"/>
            </a:solidFill>
            <a:prstDash val="solid"/>
            <a:headEnd type="none" w="sm" len="sm"/>
            <a:tailEnd type="none" w="sm" len="sm"/>
          </a:ln>
        </p:spPr>
      </p:sp>
      <p:sp>
        <p:nvSpPr>
          <p:cNvPr id="6" name="AutoShape 6"/>
          <p:cNvSpPr/>
          <p:nvPr/>
        </p:nvSpPr>
        <p:spPr>
          <a:xfrm>
            <a:off x="12809229" y="1485900"/>
            <a:ext cx="4185167" cy="0"/>
          </a:xfrm>
          <a:prstGeom prst="line">
            <a:avLst/>
          </a:prstGeom>
          <a:ln w="190500" cap="flat">
            <a:solidFill>
              <a:srgbClr val="D09E5B"/>
            </a:solidFill>
            <a:prstDash val="solid"/>
            <a:headEnd type="none" w="sm" len="sm"/>
            <a:tailEnd type="none" w="sm" len="sm"/>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3232C"/>
        </a:solidFill>
        <a:effectLst/>
      </p:bgPr>
    </p:bg>
    <p:spTree>
      <p:nvGrpSpPr>
        <p:cNvPr id="1" name=""/>
        <p:cNvGrpSpPr/>
        <p:nvPr/>
      </p:nvGrpSpPr>
      <p:grpSpPr>
        <a:xfrm>
          <a:off x="0" y="0"/>
          <a:ext cx="0" cy="0"/>
          <a:chOff x="0" y="0"/>
          <a:chExt cx="0" cy="0"/>
        </a:xfrm>
      </p:grpSpPr>
      <p:sp>
        <p:nvSpPr>
          <p:cNvPr id="2" name="Freeform 2"/>
          <p:cNvSpPr/>
          <p:nvPr/>
        </p:nvSpPr>
        <p:spPr>
          <a:xfrm>
            <a:off x="7172679" y="265814"/>
            <a:ext cx="9755372" cy="9755372"/>
          </a:xfrm>
          <a:custGeom>
            <a:avLst/>
            <a:gdLst/>
            <a:ahLst/>
            <a:cxnLst/>
            <a:rect l="l" t="t" r="r" b="b"/>
            <a:pathLst>
              <a:path w="9755372" h="9755372">
                <a:moveTo>
                  <a:pt x="0" y="0"/>
                </a:moveTo>
                <a:lnTo>
                  <a:pt x="9755372" y="0"/>
                </a:lnTo>
                <a:lnTo>
                  <a:pt x="9755372" y="9755372"/>
                </a:lnTo>
                <a:lnTo>
                  <a:pt x="0" y="9755372"/>
                </a:lnTo>
                <a:lnTo>
                  <a:pt x="0" y="0"/>
                </a:lnTo>
                <a:close/>
              </a:path>
            </a:pathLst>
          </a:custGeom>
          <a:blipFill>
            <a:blip r:embed="rId2"/>
            <a:stretch>
              <a:fillRect/>
            </a:stretch>
          </a:blipFill>
        </p:spPr>
      </p:sp>
      <p:sp>
        <p:nvSpPr>
          <p:cNvPr id="3" name="TextBox 3"/>
          <p:cNvSpPr txBox="1"/>
          <p:nvPr/>
        </p:nvSpPr>
        <p:spPr>
          <a:xfrm>
            <a:off x="1894705" y="3624105"/>
            <a:ext cx="4197216" cy="2753040"/>
          </a:xfrm>
          <a:prstGeom prst="rect">
            <a:avLst/>
          </a:prstGeom>
        </p:spPr>
        <p:txBody>
          <a:bodyPr lIns="0" tIns="0" rIns="0" bIns="0" rtlCol="0" anchor="t">
            <a:spAutoFit/>
          </a:bodyPr>
          <a:lstStyle/>
          <a:p>
            <a:pPr algn="l">
              <a:lnSpc>
                <a:spcPts val="10460"/>
              </a:lnSpc>
            </a:pPr>
            <a:r>
              <a:rPr lang="en-US" sz="7472">
                <a:solidFill>
                  <a:srgbClr val="D09E5B"/>
                </a:solidFill>
                <a:latin typeface="Advance Black"/>
                <a:ea typeface="Advance Black"/>
                <a:cs typeface="Advance Black"/>
                <a:sym typeface="Advance Black"/>
              </a:rPr>
              <a:t>Detailed Workflow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1015</Words>
  <Application>Microsoft Office PowerPoint</Application>
  <PresentationFormat>Custom</PresentationFormat>
  <Paragraphs>112</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Times New Roman MT Condensed</vt:lpstr>
      <vt:lpstr>Calibri</vt:lpstr>
      <vt:lpstr>Arial</vt:lpstr>
      <vt:lpstr>Open Sans Bold</vt:lpstr>
      <vt:lpstr>Acropolis</vt:lpstr>
      <vt:lpstr>Open Sans</vt:lpstr>
      <vt:lpstr>Advance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FINAL-B1-PPT</dc:title>
  <dc:creator>Rajkumar kommu</dc:creator>
  <cp:lastModifiedBy>Rajkumar kommu</cp:lastModifiedBy>
  <cp:revision>3</cp:revision>
  <dcterms:created xsi:type="dcterms:W3CDTF">2006-08-16T00:00:00Z</dcterms:created>
  <dcterms:modified xsi:type="dcterms:W3CDTF">2025-11-26T16:45:28Z</dcterms:modified>
  <dc:identifier>DAGGbWyHDn0</dc:identifier>
</cp:coreProperties>
</file>

<file path=docProps/thumbnail.jpeg>
</file>